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7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>
      <p:cViewPr varScale="1">
        <p:scale>
          <a:sx n="103" d="100"/>
          <a:sy n="103" d="100"/>
        </p:scale>
        <p:origin x="896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2151" y="1385111"/>
            <a:ext cx="5027930" cy="3923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76910"/>
          </a:xfrm>
          <a:custGeom>
            <a:avLst/>
            <a:gdLst/>
            <a:ahLst/>
            <a:cxnLst/>
            <a:rect l="l" t="t" r="r" b="b"/>
            <a:pathLst>
              <a:path w="12192000" h="676910">
                <a:moveTo>
                  <a:pt x="12192000" y="0"/>
                </a:moveTo>
                <a:lnTo>
                  <a:pt x="0" y="0"/>
                </a:lnTo>
                <a:lnTo>
                  <a:pt x="12192000" y="676656"/>
                </a:lnTo>
                <a:lnTo>
                  <a:pt x="12192000" y="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676910"/>
          </a:xfrm>
          <a:custGeom>
            <a:avLst/>
            <a:gdLst/>
            <a:ahLst/>
            <a:cxnLst/>
            <a:rect l="l" t="t" r="r" b="b"/>
            <a:pathLst>
              <a:path w="12192000" h="676910">
                <a:moveTo>
                  <a:pt x="12192000" y="0"/>
                </a:moveTo>
                <a:lnTo>
                  <a:pt x="12192000" y="676656"/>
                </a:lnTo>
                <a:lnTo>
                  <a:pt x="0" y="0"/>
                </a:lnTo>
                <a:lnTo>
                  <a:pt x="12192000" y="0"/>
                </a:lnTo>
                <a:close/>
              </a:path>
            </a:pathLst>
          </a:custGeom>
          <a:ln w="1270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181344"/>
            <a:ext cx="12192000" cy="676910"/>
          </a:xfrm>
          <a:custGeom>
            <a:avLst/>
            <a:gdLst/>
            <a:ahLst/>
            <a:cxnLst/>
            <a:rect l="l" t="t" r="r" b="b"/>
            <a:pathLst>
              <a:path w="12192000" h="676909">
                <a:moveTo>
                  <a:pt x="0" y="0"/>
                </a:moveTo>
                <a:lnTo>
                  <a:pt x="0" y="676655"/>
                </a:lnTo>
                <a:lnTo>
                  <a:pt x="12192000" y="676655"/>
                </a:lnTo>
                <a:lnTo>
                  <a:pt x="0" y="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181344"/>
            <a:ext cx="12192000" cy="676910"/>
          </a:xfrm>
          <a:custGeom>
            <a:avLst/>
            <a:gdLst/>
            <a:ahLst/>
            <a:cxnLst/>
            <a:rect l="l" t="t" r="r" b="b"/>
            <a:pathLst>
              <a:path w="12192000" h="676909">
                <a:moveTo>
                  <a:pt x="0" y="676655"/>
                </a:moveTo>
                <a:lnTo>
                  <a:pt x="0" y="0"/>
                </a:lnTo>
                <a:lnTo>
                  <a:pt x="12192000" y="676655"/>
                </a:lnTo>
                <a:lnTo>
                  <a:pt x="0" y="676655"/>
                </a:lnTo>
                <a:close/>
              </a:path>
            </a:pathLst>
          </a:custGeom>
          <a:ln w="12700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8232" y="459588"/>
            <a:ext cx="2710180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98629" y="2388612"/>
            <a:ext cx="7194740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tx1"/>
                </a:solidFill>
                <a:latin typeface="AvenirNext LT Pro Bold"/>
                <a:cs typeface="AvenirNext LT Pro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2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collegiate@effi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16957" y="2614834"/>
            <a:ext cx="3817620" cy="153098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5080" indent="995044">
              <a:lnSpc>
                <a:spcPts val="5620"/>
              </a:lnSpc>
              <a:spcBef>
                <a:spcPts val="800"/>
              </a:spcBef>
            </a:pPr>
            <a:r>
              <a:rPr sz="52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5200" b="1" spc="-16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f</a:t>
            </a:r>
            <a:r>
              <a:rPr sz="52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fecti</a:t>
            </a:r>
            <a:r>
              <a:rPr sz="52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v</a:t>
            </a:r>
            <a:r>
              <a:rPr sz="52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  Entry</a:t>
            </a:r>
            <a:r>
              <a:rPr sz="5200" b="1" spc="-6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52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Guide</a:t>
            </a:r>
            <a:endParaRPr sz="5200">
              <a:latin typeface="AvenirNext LT Pro Bold"/>
              <a:cs typeface="AvenirNext LT Pro Bol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6172200" cy="6858000"/>
            <a:chOff x="0" y="0"/>
            <a:chExt cx="61722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6172200" cy="6858000"/>
            </a:xfrm>
            <a:custGeom>
              <a:avLst/>
              <a:gdLst/>
              <a:ahLst/>
              <a:cxnLst/>
              <a:rect l="l" t="t" r="r" b="b"/>
              <a:pathLst>
                <a:path w="6172200" h="6858000">
                  <a:moveTo>
                    <a:pt x="610313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64599" y="6858000"/>
                  </a:lnTo>
                  <a:lnTo>
                    <a:pt x="2896400" y="6782206"/>
                  </a:lnTo>
                  <a:lnTo>
                    <a:pt x="2937220" y="6757203"/>
                  </a:lnTo>
                  <a:lnTo>
                    <a:pt x="2977851" y="6731923"/>
                  </a:lnTo>
                  <a:lnTo>
                    <a:pt x="3018290" y="6706365"/>
                  </a:lnTo>
                  <a:lnTo>
                    <a:pt x="3058537" y="6680532"/>
                  </a:lnTo>
                  <a:lnTo>
                    <a:pt x="3098589" y="6654424"/>
                  </a:lnTo>
                  <a:lnTo>
                    <a:pt x="3138447" y="6628043"/>
                  </a:lnTo>
                  <a:lnTo>
                    <a:pt x="3178107" y="6601391"/>
                  </a:lnTo>
                  <a:lnTo>
                    <a:pt x="3217570" y="6574468"/>
                  </a:lnTo>
                  <a:lnTo>
                    <a:pt x="3256834" y="6547277"/>
                  </a:lnTo>
                  <a:lnTo>
                    <a:pt x="3295897" y="6519817"/>
                  </a:lnTo>
                  <a:lnTo>
                    <a:pt x="3334758" y="6492092"/>
                  </a:lnTo>
                  <a:lnTo>
                    <a:pt x="3373415" y="6464101"/>
                  </a:lnTo>
                  <a:lnTo>
                    <a:pt x="3411868" y="6435847"/>
                  </a:lnTo>
                  <a:lnTo>
                    <a:pt x="3450116" y="6407330"/>
                  </a:lnTo>
                  <a:lnTo>
                    <a:pt x="3488156" y="6378552"/>
                  </a:lnTo>
                  <a:lnTo>
                    <a:pt x="3525987" y="6349515"/>
                  </a:lnTo>
                  <a:lnTo>
                    <a:pt x="3563608" y="6320219"/>
                  </a:lnTo>
                  <a:lnTo>
                    <a:pt x="3601019" y="6290666"/>
                  </a:lnTo>
                  <a:lnTo>
                    <a:pt x="3638217" y="6260857"/>
                  </a:lnTo>
                  <a:lnTo>
                    <a:pt x="3675200" y="6230794"/>
                  </a:lnTo>
                  <a:lnTo>
                    <a:pt x="3711969" y="6200478"/>
                  </a:lnTo>
                  <a:lnTo>
                    <a:pt x="3748521" y="6169910"/>
                  </a:lnTo>
                  <a:lnTo>
                    <a:pt x="3784856" y="6139091"/>
                  </a:lnTo>
                  <a:lnTo>
                    <a:pt x="3820971" y="6108024"/>
                  </a:lnTo>
                  <a:lnTo>
                    <a:pt x="3856866" y="6076709"/>
                  </a:lnTo>
                  <a:lnTo>
                    <a:pt x="3892538" y="6045147"/>
                  </a:lnTo>
                  <a:lnTo>
                    <a:pt x="3927988" y="6013340"/>
                  </a:lnTo>
                  <a:lnTo>
                    <a:pt x="3963213" y="5981289"/>
                  </a:lnTo>
                  <a:lnTo>
                    <a:pt x="3998213" y="5948996"/>
                  </a:lnTo>
                  <a:lnTo>
                    <a:pt x="4032985" y="5916462"/>
                  </a:lnTo>
                  <a:lnTo>
                    <a:pt x="4067529" y="5883687"/>
                  </a:lnTo>
                  <a:lnTo>
                    <a:pt x="4101843" y="5850675"/>
                  </a:lnTo>
                  <a:lnTo>
                    <a:pt x="4135926" y="5817425"/>
                  </a:lnTo>
                  <a:lnTo>
                    <a:pt x="4169777" y="5783939"/>
                  </a:lnTo>
                  <a:lnTo>
                    <a:pt x="4203394" y="5750219"/>
                  </a:lnTo>
                  <a:lnTo>
                    <a:pt x="4236775" y="5716266"/>
                  </a:lnTo>
                  <a:lnTo>
                    <a:pt x="4269921" y="5682080"/>
                  </a:lnTo>
                  <a:lnTo>
                    <a:pt x="4302828" y="5647664"/>
                  </a:lnTo>
                  <a:lnTo>
                    <a:pt x="4335497" y="5613019"/>
                  </a:lnTo>
                  <a:lnTo>
                    <a:pt x="4367925" y="5578146"/>
                  </a:lnTo>
                  <a:lnTo>
                    <a:pt x="4400112" y="5543047"/>
                  </a:lnTo>
                  <a:lnTo>
                    <a:pt x="4432055" y="5507722"/>
                  </a:lnTo>
                  <a:lnTo>
                    <a:pt x="4463754" y="5472173"/>
                  </a:lnTo>
                  <a:lnTo>
                    <a:pt x="4495208" y="5436402"/>
                  </a:lnTo>
                  <a:lnTo>
                    <a:pt x="4526414" y="5400409"/>
                  </a:lnTo>
                  <a:lnTo>
                    <a:pt x="4557372" y="5364197"/>
                  </a:lnTo>
                  <a:lnTo>
                    <a:pt x="4588081" y="5327766"/>
                  </a:lnTo>
                  <a:lnTo>
                    <a:pt x="4618538" y="5291117"/>
                  </a:lnTo>
                  <a:lnTo>
                    <a:pt x="4648743" y="5254253"/>
                  </a:lnTo>
                  <a:lnTo>
                    <a:pt x="4678695" y="5217174"/>
                  </a:lnTo>
                  <a:lnTo>
                    <a:pt x="4708391" y="5179882"/>
                  </a:lnTo>
                  <a:lnTo>
                    <a:pt x="4737831" y="5142377"/>
                  </a:lnTo>
                  <a:lnTo>
                    <a:pt x="4767014" y="5104662"/>
                  </a:lnTo>
                  <a:lnTo>
                    <a:pt x="4795937" y="5066738"/>
                  </a:lnTo>
                  <a:lnTo>
                    <a:pt x="4824601" y="5028606"/>
                  </a:lnTo>
                  <a:lnTo>
                    <a:pt x="4853003" y="4990267"/>
                  </a:lnTo>
                  <a:lnTo>
                    <a:pt x="4881141" y="4951722"/>
                  </a:lnTo>
                  <a:lnTo>
                    <a:pt x="4909016" y="4912974"/>
                  </a:lnTo>
                  <a:lnTo>
                    <a:pt x="4936625" y="4874023"/>
                  </a:lnTo>
                  <a:lnTo>
                    <a:pt x="4963967" y="4834870"/>
                  </a:lnTo>
                  <a:lnTo>
                    <a:pt x="4991041" y="4795518"/>
                  </a:lnTo>
                  <a:lnTo>
                    <a:pt x="5017846" y="4755967"/>
                  </a:lnTo>
                  <a:lnTo>
                    <a:pt x="5044379" y="4716218"/>
                  </a:lnTo>
                  <a:lnTo>
                    <a:pt x="5070640" y="4676273"/>
                  </a:lnTo>
                  <a:lnTo>
                    <a:pt x="5096628" y="4636134"/>
                  </a:lnTo>
                  <a:lnTo>
                    <a:pt x="5122341" y="4595801"/>
                  </a:lnTo>
                  <a:lnTo>
                    <a:pt x="5147778" y="4555276"/>
                  </a:lnTo>
                  <a:lnTo>
                    <a:pt x="5172937" y="4514560"/>
                  </a:lnTo>
                  <a:lnTo>
                    <a:pt x="5197818" y="4473655"/>
                  </a:lnTo>
                  <a:lnTo>
                    <a:pt x="5222418" y="4432562"/>
                  </a:lnTo>
                  <a:lnTo>
                    <a:pt x="5246737" y="4391282"/>
                  </a:lnTo>
                  <a:lnTo>
                    <a:pt x="5270773" y="4349816"/>
                  </a:lnTo>
                  <a:lnTo>
                    <a:pt x="5294524" y="4308166"/>
                  </a:lnTo>
                  <a:lnTo>
                    <a:pt x="5317991" y="4266334"/>
                  </a:lnTo>
                  <a:lnTo>
                    <a:pt x="5341170" y="4224320"/>
                  </a:lnTo>
                  <a:lnTo>
                    <a:pt x="5364062" y="4182126"/>
                  </a:lnTo>
                  <a:lnTo>
                    <a:pt x="5386664" y="4139753"/>
                  </a:lnTo>
                  <a:lnTo>
                    <a:pt x="5408975" y="4097202"/>
                  </a:lnTo>
                  <a:lnTo>
                    <a:pt x="5430994" y="4054476"/>
                  </a:lnTo>
                  <a:lnTo>
                    <a:pt x="5452720" y="4011574"/>
                  </a:lnTo>
                  <a:lnTo>
                    <a:pt x="5474151" y="3968499"/>
                  </a:lnTo>
                  <a:lnTo>
                    <a:pt x="5495286" y="3925252"/>
                  </a:lnTo>
                  <a:lnTo>
                    <a:pt x="5516124" y="3881834"/>
                  </a:lnTo>
                  <a:lnTo>
                    <a:pt x="5536663" y="3838246"/>
                  </a:lnTo>
                  <a:lnTo>
                    <a:pt x="5556901" y="3794490"/>
                  </a:lnTo>
                  <a:lnTo>
                    <a:pt x="5576839" y="3750567"/>
                  </a:lnTo>
                  <a:lnTo>
                    <a:pt x="5596474" y="3706479"/>
                  </a:lnTo>
                  <a:lnTo>
                    <a:pt x="5615804" y="3662226"/>
                  </a:lnTo>
                  <a:lnTo>
                    <a:pt x="5634830" y="3617811"/>
                  </a:lnTo>
                  <a:lnTo>
                    <a:pt x="5653549" y="3573233"/>
                  </a:lnTo>
                  <a:lnTo>
                    <a:pt x="5671959" y="3528496"/>
                  </a:lnTo>
                  <a:lnTo>
                    <a:pt x="5690061" y="3483600"/>
                  </a:lnTo>
                  <a:lnTo>
                    <a:pt x="5707851" y="3438546"/>
                  </a:lnTo>
                  <a:lnTo>
                    <a:pt x="5725330" y="3393335"/>
                  </a:lnTo>
                  <a:lnTo>
                    <a:pt x="5742496" y="3347970"/>
                  </a:lnTo>
                  <a:lnTo>
                    <a:pt x="5759346" y="3302451"/>
                  </a:lnTo>
                  <a:lnTo>
                    <a:pt x="5775881" y="3256780"/>
                  </a:lnTo>
                  <a:lnTo>
                    <a:pt x="5792099" y="3210958"/>
                  </a:lnTo>
                  <a:lnTo>
                    <a:pt x="5807998" y="3164986"/>
                  </a:lnTo>
                  <a:lnTo>
                    <a:pt x="5823577" y="3118866"/>
                  </a:lnTo>
                  <a:lnTo>
                    <a:pt x="5838835" y="3072598"/>
                  </a:lnTo>
                  <a:lnTo>
                    <a:pt x="5853770" y="3026185"/>
                  </a:lnTo>
                  <a:lnTo>
                    <a:pt x="5868381" y="2979628"/>
                  </a:lnTo>
                  <a:lnTo>
                    <a:pt x="5882668" y="2932928"/>
                  </a:lnTo>
                  <a:lnTo>
                    <a:pt x="5896627" y="2886086"/>
                  </a:lnTo>
                  <a:lnTo>
                    <a:pt x="5910259" y="2839103"/>
                  </a:lnTo>
                  <a:lnTo>
                    <a:pt x="5923561" y="2791982"/>
                  </a:lnTo>
                  <a:lnTo>
                    <a:pt x="5936533" y="2744723"/>
                  </a:lnTo>
                  <a:lnTo>
                    <a:pt x="5949173" y="2697327"/>
                  </a:lnTo>
                  <a:lnTo>
                    <a:pt x="5961480" y="2649796"/>
                  </a:lnTo>
                  <a:lnTo>
                    <a:pt x="5973452" y="2602132"/>
                  </a:lnTo>
                  <a:lnTo>
                    <a:pt x="5985089" y="2554335"/>
                  </a:lnTo>
                  <a:lnTo>
                    <a:pt x="5996388" y="2506407"/>
                  </a:lnTo>
                  <a:lnTo>
                    <a:pt x="6007349" y="2458350"/>
                  </a:lnTo>
                  <a:lnTo>
                    <a:pt x="6017970" y="2410163"/>
                  </a:lnTo>
                  <a:lnTo>
                    <a:pt x="6028250" y="2361850"/>
                  </a:lnTo>
                  <a:lnTo>
                    <a:pt x="6038187" y="2313411"/>
                  </a:lnTo>
                  <a:lnTo>
                    <a:pt x="6047781" y="2264847"/>
                  </a:lnTo>
                  <a:lnTo>
                    <a:pt x="6057029" y="2216161"/>
                  </a:lnTo>
                  <a:lnTo>
                    <a:pt x="6065932" y="2167352"/>
                  </a:lnTo>
                  <a:lnTo>
                    <a:pt x="6074486" y="2118423"/>
                  </a:lnTo>
                  <a:lnTo>
                    <a:pt x="6082691" y="2069375"/>
                  </a:lnTo>
                  <a:lnTo>
                    <a:pt x="6090546" y="2020209"/>
                  </a:lnTo>
                  <a:lnTo>
                    <a:pt x="6098049" y="1970926"/>
                  </a:lnTo>
                  <a:lnTo>
                    <a:pt x="6105199" y="1921529"/>
                  </a:lnTo>
                  <a:lnTo>
                    <a:pt x="6111994" y="1872017"/>
                  </a:lnTo>
                  <a:lnTo>
                    <a:pt x="6118434" y="1822393"/>
                  </a:lnTo>
                  <a:lnTo>
                    <a:pt x="6124517" y="1772658"/>
                  </a:lnTo>
                  <a:lnTo>
                    <a:pt x="6130241" y="1722813"/>
                  </a:lnTo>
                  <a:lnTo>
                    <a:pt x="6135606" y="1672859"/>
                  </a:lnTo>
                  <a:lnTo>
                    <a:pt x="6140609" y="1622798"/>
                  </a:lnTo>
                  <a:lnTo>
                    <a:pt x="6145251" y="1572631"/>
                  </a:lnTo>
                  <a:lnTo>
                    <a:pt x="6149528" y="1522359"/>
                  </a:lnTo>
                  <a:lnTo>
                    <a:pt x="6153441" y="1471985"/>
                  </a:lnTo>
                  <a:lnTo>
                    <a:pt x="6156987" y="1421508"/>
                  </a:lnTo>
                  <a:lnTo>
                    <a:pt x="6160166" y="1370931"/>
                  </a:lnTo>
                  <a:lnTo>
                    <a:pt x="6162975" y="1320254"/>
                  </a:lnTo>
                  <a:lnTo>
                    <a:pt x="6165415" y="1269480"/>
                  </a:lnTo>
                  <a:lnTo>
                    <a:pt x="6167482" y="1218609"/>
                  </a:lnTo>
                  <a:lnTo>
                    <a:pt x="6169177" y="1167642"/>
                  </a:lnTo>
                  <a:lnTo>
                    <a:pt x="6170497" y="1116582"/>
                  </a:lnTo>
                  <a:lnTo>
                    <a:pt x="6171442" y="1065429"/>
                  </a:lnTo>
                  <a:lnTo>
                    <a:pt x="6172010" y="1014184"/>
                  </a:lnTo>
                  <a:lnTo>
                    <a:pt x="6172200" y="962850"/>
                  </a:lnTo>
                  <a:lnTo>
                    <a:pt x="6172018" y="912560"/>
                  </a:lnTo>
                  <a:lnTo>
                    <a:pt x="6171473" y="862357"/>
                  </a:lnTo>
                  <a:lnTo>
                    <a:pt x="6170566" y="812242"/>
                  </a:lnTo>
                  <a:lnTo>
                    <a:pt x="6169299" y="762216"/>
                  </a:lnTo>
                  <a:lnTo>
                    <a:pt x="6167672" y="712280"/>
                  </a:lnTo>
                  <a:lnTo>
                    <a:pt x="6165687" y="662437"/>
                  </a:lnTo>
                  <a:lnTo>
                    <a:pt x="6163346" y="612686"/>
                  </a:lnTo>
                  <a:lnTo>
                    <a:pt x="6160649" y="563029"/>
                  </a:lnTo>
                  <a:lnTo>
                    <a:pt x="6157598" y="513467"/>
                  </a:lnTo>
                  <a:lnTo>
                    <a:pt x="6154194" y="464002"/>
                  </a:lnTo>
                  <a:lnTo>
                    <a:pt x="6150438" y="414635"/>
                  </a:lnTo>
                  <a:lnTo>
                    <a:pt x="6146331" y="365366"/>
                  </a:lnTo>
                  <a:lnTo>
                    <a:pt x="6141875" y="316198"/>
                  </a:lnTo>
                  <a:lnTo>
                    <a:pt x="6137071" y="267131"/>
                  </a:lnTo>
                  <a:lnTo>
                    <a:pt x="6103137" y="0"/>
                  </a:lnTo>
                  <a:close/>
                </a:path>
              </a:pathLst>
            </a:custGeom>
            <a:solidFill>
              <a:srgbClr val="FFFFFF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6024372" cy="6857999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35569" y="5620511"/>
            <a:ext cx="3054094" cy="7513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1: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11005185" cy="525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CHALLENGE,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CONTEXT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OBJECTIVES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1A</a:t>
            </a:r>
            <a:r>
              <a:rPr sz="1400" b="1" spc="-5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1C</a:t>
            </a:r>
            <a:endParaRPr sz="14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60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-5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THE</a:t>
            </a:r>
            <a:r>
              <a:rPr sz="1800" b="1" spc="-2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CHALLENGE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 marL="12700" marR="55245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“The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brand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may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facing many challenges.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Do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not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try to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address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many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of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them.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will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keep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campaign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from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having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clear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insight.”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-4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THE</a:t>
            </a:r>
            <a:r>
              <a:rPr sz="1800" b="1" spc="-50" dirty="0">
                <a:latin typeface="AvenirNext LT Pro Bold"/>
                <a:cs typeface="AvenirNext LT Pro Bold"/>
              </a:rPr>
              <a:t> </a:t>
            </a:r>
            <a:r>
              <a:rPr sz="1800" b="1" spc="-25" dirty="0">
                <a:latin typeface="AvenirNext LT Pro Bold"/>
                <a:cs typeface="AvenirNext LT Pro Bold"/>
              </a:rPr>
              <a:t>TARGET</a:t>
            </a:r>
            <a:r>
              <a:rPr sz="1800" b="1" spc="-70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AUDIENCE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2700" marR="235585">
              <a:lnSpc>
                <a:spcPct val="100000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“Even</a:t>
            </a:r>
            <a:r>
              <a:rPr sz="1800" spc="-5" dirty="0">
                <a:latin typeface="AvenirNext LT Pro Regular"/>
                <a:cs typeface="AvenirNext LT Pro Regular"/>
              </a:rPr>
              <a:t> if</a:t>
            </a:r>
            <a:r>
              <a:rPr sz="1800" spc="5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 diagnose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target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demographically,</a:t>
            </a:r>
            <a:r>
              <a:rPr sz="1800" spc="-7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still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need </a:t>
            </a:r>
            <a:r>
              <a:rPr sz="1800" dirty="0">
                <a:latin typeface="AvenirNext LT Pro Regular"/>
                <a:cs typeface="AvenirNext LT Pro Regular"/>
              </a:rPr>
              <a:t>deeper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with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regard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establishing an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emotional connection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drives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towards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30" dirty="0">
                <a:latin typeface="AvenirNext LT Pro Regular"/>
                <a:cs typeface="AvenirNext LT Pro Regular"/>
              </a:rPr>
              <a:t>idea.”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“Keep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simple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support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 assertions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with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research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rather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than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making</a:t>
            </a:r>
            <a:r>
              <a:rPr sz="1800" spc="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broad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generalizations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about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target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audience.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That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will enable you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come up with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stronger, more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solid idea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drive your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execution.”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AvenirNext LT Pro Regular"/>
                <a:cs typeface="AvenirNext LT Pro Regular"/>
              </a:rPr>
              <a:t>“Put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yourself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shoes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4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target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audience.</a:t>
            </a:r>
            <a:r>
              <a:rPr sz="1800" spc="39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Don’t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just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give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general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facts.”</a:t>
            </a:r>
            <a:endParaRPr sz="18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4759637"/>
            <a:ext cx="12204700" cy="2105025"/>
            <a:chOff x="-6350" y="4759637"/>
            <a:chExt cx="12204700" cy="2105025"/>
          </a:xfrm>
        </p:grpSpPr>
        <p:sp>
          <p:nvSpPr>
            <p:cNvPr id="3" name="object 3"/>
            <p:cNvSpPr/>
            <p:nvPr/>
          </p:nvSpPr>
          <p:spPr>
            <a:xfrm>
              <a:off x="7791450" y="4773924"/>
              <a:ext cx="3726815" cy="1673860"/>
            </a:xfrm>
            <a:custGeom>
              <a:avLst/>
              <a:gdLst/>
              <a:ahLst/>
              <a:cxnLst/>
              <a:rect l="l" t="t" r="r" b="b"/>
              <a:pathLst>
                <a:path w="3726815" h="1673860">
                  <a:moveTo>
                    <a:pt x="3061703" y="0"/>
                  </a:moveTo>
                  <a:lnTo>
                    <a:pt x="278904" y="0"/>
                  </a:lnTo>
                  <a:lnTo>
                    <a:pt x="233664" y="3650"/>
                  </a:lnTo>
                  <a:lnTo>
                    <a:pt x="190747" y="14219"/>
                  </a:lnTo>
                  <a:lnTo>
                    <a:pt x="150730" y="31132"/>
                  </a:lnTo>
                  <a:lnTo>
                    <a:pt x="114185" y="53815"/>
                  </a:lnTo>
                  <a:lnTo>
                    <a:pt x="81687" y="81692"/>
                  </a:lnTo>
                  <a:lnTo>
                    <a:pt x="53811" y="114191"/>
                  </a:lnTo>
                  <a:lnTo>
                    <a:pt x="31130" y="150735"/>
                  </a:lnTo>
                  <a:lnTo>
                    <a:pt x="14218" y="190752"/>
                  </a:lnTo>
                  <a:lnTo>
                    <a:pt x="3650" y="233667"/>
                  </a:lnTo>
                  <a:lnTo>
                    <a:pt x="0" y="278904"/>
                  </a:lnTo>
                  <a:lnTo>
                    <a:pt x="0" y="1394459"/>
                  </a:lnTo>
                  <a:lnTo>
                    <a:pt x="3650" y="1439697"/>
                  </a:lnTo>
                  <a:lnTo>
                    <a:pt x="14218" y="1482610"/>
                  </a:lnTo>
                  <a:lnTo>
                    <a:pt x="31130" y="1522625"/>
                  </a:lnTo>
                  <a:lnTo>
                    <a:pt x="53811" y="1559169"/>
                  </a:lnTo>
                  <a:lnTo>
                    <a:pt x="81687" y="1591665"/>
                  </a:lnTo>
                  <a:lnTo>
                    <a:pt x="114185" y="1619541"/>
                  </a:lnTo>
                  <a:lnTo>
                    <a:pt x="150730" y="1642222"/>
                  </a:lnTo>
                  <a:lnTo>
                    <a:pt x="190747" y="1659133"/>
                  </a:lnTo>
                  <a:lnTo>
                    <a:pt x="233664" y="1669701"/>
                  </a:lnTo>
                  <a:lnTo>
                    <a:pt x="278904" y="1673352"/>
                  </a:lnTo>
                  <a:lnTo>
                    <a:pt x="3061703" y="1673352"/>
                  </a:lnTo>
                  <a:lnTo>
                    <a:pt x="3106943" y="1669701"/>
                  </a:lnTo>
                  <a:lnTo>
                    <a:pt x="3149860" y="1659133"/>
                  </a:lnTo>
                  <a:lnTo>
                    <a:pt x="3189877" y="1642222"/>
                  </a:lnTo>
                  <a:lnTo>
                    <a:pt x="3226422" y="1619541"/>
                  </a:lnTo>
                  <a:lnTo>
                    <a:pt x="3258920" y="1591665"/>
                  </a:lnTo>
                  <a:lnTo>
                    <a:pt x="3286796" y="1559169"/>
                  </a:lnTo>
                  <a:lnTo>
                    <a:pt x="3309477" y="1522625"/>
                  </a:lnTo>
                  <a:lnTo>
                    <a:pt x="3326389" y="1482610"/>
                  </a:lnTo>
                  <a:lnTo>
                    <a:pt x="3336957" y="1439697"/>
                  </a:lnTo>
                  <a:lnTo>
                    <a:pt x="3340608" y="1394459"/>
                  </a:lnTo>
                  <a:lnTo>
                    <a:pt x="3648335" y="1394459"/>
                  </a:lnTo>
                  <a:lnTo>
                    <a:pt x="3340608" y="976134"/>
                  </a:lnTo>
                  <a:lnTo>
                    <a:pt x="3340608" y="278904"/>
                  </a:lnTo>
                  <a:lnTo>
                    <a:pt x="3336957" y="233667"/>
                  </a:lnTo>
                  <a:lnTo>
                    <a:pt x="3326389" y="190752"/>
                  </a:lnTo>
                  <a:lnTo>
                    <a:pt x="3309477" y="150735"/>
                  </a:lnTo>
                  <a:lnTo>
                    <a:pt x="3286796" y="114191"/>
                  </a:lnTo>
                  <a:lnTo>
                    <a:pt x="3258920" y="81692"/>
                  </a:lnTo>
                  <a:lnTo>
                    <a:pt x="3226422" y="53815"/>
                  </a:lnTo>
                  <a:lnTo>
                    <a:pt x="3189877" y="31132"/>
                  </a:lnTo>
                  <a:lnTo>
                    <a:pt x="3149860" y="14219"/>
                  </a:lnTo>
                  <a:lnTo>
                    <a:pt x="3106943" y="3650"/>
                  </a:lnTo>
                  <a:lnTo>
                    <a:pt x="3061703" y="0"/>
                  </a:lnTo>
                  <a:close/>
                </a:path>
                <a:path w="3726815" h="1673860">
                  <a:moveTo>
                    <a:pt x="3648335" y="1394459"/>
                  </a:moveTo>
                  <a:lnTo>
                    <a:pt x="3340608" y="1394459"/>
                  </a:lnTo>
                  <a:lnTo>
                    <a:pt x="3726484" y="1500695"/>
                  </a:lnTo>
                  <a:lnTo>
                    <a:pt x="3648335" y="13944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791450" y="4773924"/>
              <a:ext cx="3726815" cy="1673860"/>
            </a:xfrm>
            <a:custGeom>
              <a:avLst/>
              <a:gdLst/>
              <a:ahLst/>
              <a:cxnLst/>
              <a:rect l="l" t="t" r="r" b="b"/>
              <a:pathLst>
                <a:path w="3726815" h="1673860">
                  <a:moveTo>
                    <a:pt x="0" y="278904"/>
                  </a:moveTo>
                  <a:lnTo>
                    <a:pt x="3650" y="233667"/>
                  </a:lnTo>
                  <a:lnTo>
                    <a:pt x="14218" y="190752"/>
                  </a:lnTo>
                  <a:lnTo>
                    <a:pt x="31130" y="150735"/>
                  </a:lnTo>
                  <a:lnTo>
                    <a:pt x="53811" y="114191"/>
                  </a:lnTo>
                  <a:lnTo>
                    <a:pt x="81687" y="81692"/>
                  </a:lnTo>
                  <a:lnTo>
                    <a:pt x="114185" y="53815"/>
                  </a:lnTo>
                  <a:lnTo>
                    <a:pt x="150730" y="31132"/>
                  </a:lnTo>
                  <a:lnTo>
                    <a:pt x="190747" y="14219"/>
                  </a:lnTo>
                  <a:lnTo>
                    <a:pt x="233664" y="3650"/>
                  </a:lnTo>
                  <a:lnTo>
                    <a:pt x="278904" y="0"/>
                  </a:lnTo>
                  <a:lnTo>
                    <a:pt x="1948688" y="0"/>
                  </a:lnTo>
                  <a:lnTo>
                    <a:pt x="2783840" y="0"/>
                  </a:lnTo>
                  <a:lnTo>
                    <a:pt x="3061703" y="0"/>
                  </a:lnTo>
                  <a:lnTo>
                    <a:pt x="3106943" y="3650"/>
                  </a:lnTo>
                  <a:lnTo>
                    <a:pt x="3149860" y="14219"/>
                  </a:lnTo>
                  <a:lnTo>
                    <a:pt x="3189877" y="31132"/>
                  </a:lnTo>
                  <a:lnTo>
                    <a:pt x="3226422" y="53815"/>
                  </a:lnTo>
                  <a:lnTo>
                    <a:pt x="3258920" y="81692"/>
                  </a:lnTo>
                  <a:lnTo>
                    <a:pt x="3286796" y="114191"/>
                  </a:lnTo>
                  <a:lnTo>
                    <a:pt x="3309477" y="150735"/>
                  </a:lnTo>
                  <a:lnTo>
                    <a:pt x="3326389" y="190752"/>
                  </a:lnTo>
                  <a:lnTo>
                    <a:pt x="3336957" y="233667"/>
                  </a:lnTo>
                  <a:lnTo>
                    <a:pt x="3340608" y="278904"/>
                  </a:lnTo>
                  <a:lnTo>
                    <a:pt x="3340608" y="976134"/>
                  </a:lnTo>
                  <a:lnTo>
                    <a:pt x="3726484" y="1500695"/>
                  </a:lnTo>
                  <a:lnTo>
                    <a:pt x="3340608" y="1394459"/>
                  </a:lnTo>
                  <a:lnTo>
                    <a:pt x="3336957" y="1439697"/>
                  </a:lnTo>
                  <a:lnTo>
                    <a:pt x="3326389" y="1482610"/>
                  </a:lnTo>
                  <a:lnTo>
                    <a:pt x="3309477" y="1522625"/>
                  </a:lnTo>
                  <a:lnTo>
                    <a:pt x="3286796" y="1559169"/>
                  </a:lnTo>
                  <a:lnTo>
                    <a:pt x="3258920" y="1591665"/>
                  </a:lnTo>
                  <a:lnTo>
                    <a:pt x="3226422" y="1619541"/>
                  </a:lnTo>
                  <a:lnTo>
                    <a:pt x="3189877" y="1642222"/>
                  </a:lnTo>
                  <a:lnTo>
                    <a:pt x="3149860" y="1659133"/>
                  </a:lnTo>
                  <a:lnTo>
                    <a:pt x="3106943" y="1669701"/>
                  </a:lnTo>
                  <a:lnTo>
                    <a:pt x="3061703" y="1673352"/>
                  </a:lnTo>
                  <a:lnTo>
                    <a:pt x="2783840" y="1673352"/>
                  </a:lnTo>
                  <a:lnTo>
                    <a:pt x="1948688" y="1673352"/>
                  </a:lnTo>
                  <a:lnTo>
                    <a:pt x="278904" y="1673352"/>
                  </a:lnTo>
                  <a:lnTo>
                    <a:pt x="233664" y="1669701"/>
                  </a:lnTo>
                  <a:lnTo>
                    <a:pt x="190747" y="1659133"/>
                  </a:lnTo>
                  <a:lnTo>
                    <a:pt x="150730" y="1642222"/>
                  </a:lnTo>
                  <a:lnTo>
                    <a:pt x="114185" y="1619541"/>
                  </a:lnTo>
                  <a:lnTo>
                    <a:pt x="81687" y="1591665"/>
                  </a:lnTo>
                  <a:lnTo>
                    <a:pt x="53811" y="1559169"/>
                  </a:lnTo>
                  <a:lnTo>
                    <a:pt x="31130" y="1522625"/>
                  </a:lnTo>
                  <a:lnTo>
                    <a:pt x="14218" y="1482610"/>
                  </a:lnTo>
                  <a:lnTo>
                    <a:pt x="3650" y="1439697"/>
                  </a:lnTo>
                  <a:lnTo>
                    <a:pt x="0" y="1394459"/>
                  </a:lnTo>
                  <a:lnTo>
                    <a:pt x="0" y="976134"/>
                  </a:lnTo>
                  <a:lnTo>
                    <a:pt x="0" y="278904"/>
                  </a:lnTo>
                  <a:close/>
                </a:path>
              </a:pathLst>
            </a:custGeom>
            <a:ln w="28575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1: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8232" y="765912"/>
            <a:ext cx="11139805" cy="5276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CHALLENGE,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CONTEXT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OBJECTIVES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1A</a:t>
            </a:r>
            <a:r>
              <a:rPr sz="1400" b="1" spc="-5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1C</a:t>
            </a:r>
            <a:endParaRPr sz="14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-5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THE</a:t>
            </a:r>
            <a:r>
              <a:rPr sz="1800" b="1" spc="-2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OBJECTIVES</a:t>
            </a:r>
            <a:r>
              <a:rPr sz="1800" b="1" dirty="0">
                <a:latin typeface="AvenirNext LT Pro Bold"/>
                <a:cs typeface="AvenirNext LT Pro Bold"/>
              </a:rPr>
              <a:t> &amp;</a:t>
            </a:r>
            <a:r>
              <a:rPr sz="1800" b="1" spc="-20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KPIs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2700" marR="364490">
              <a:lnSpc>
                <a:spcPct val="100000"/>
              </a:lnSpc>
            </a:pP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“Make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sure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specific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benchmarks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support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goals.</a:t>
            </a:r>
            <a:r>
              <a:rPr sz="1800" spc="-7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More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importantly,</a:t>
            </a:r>
            <a:r>
              <a:rPr sz="1800" spc="-7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don’t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just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think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like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marketer,</a:t>
            </a:r>
            <a:r>
              <a:rPr sz="1800" spc="-7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but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also as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human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being.</a:t>
            </a:r>
            <a:r>
              <a:rPr sz="1800" spc="-11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6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Take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risks.</a:t>
            </a:r>
            <a:r>
              <a:rPr sz="1800" spc="-8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bold.”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“Be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concise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straightforward,</a:t>
            </a:r>
            <a:r>
              <a:rPr sz="1800" spc="-6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focused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on addressing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brand’s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challenge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driving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business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among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-10" dirty="0">
                <a:latin typeface="AvenirNext LT Pro Regular"/>
                <a:cs typeface="AvenirNext LT Pro Regular"/>
              </a:rPr>
              <a:t> target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audience.”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12700" marR="6240780">
              <a:lnSpc>
                <a:spcPct val="2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“Indicate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time-frame for each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objective.”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“Don’t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confuse the </a:t>
            </a:r>
            <a:r>
              <a:rPr sz="1800" dirty="0">
                <a:latin typeface="AvenirNext LT Pro Regular"/>
                <a:cs typeface="AvenirNext LT Pro Regular"/>
              </a:rPr>
              <a:t>objective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with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dirty="0">
                <a:latin typeface="AvenirNext LT Pro Regular"/>
                <a:cs typeface="AvenirNext LT Pro Regular"/>
              </a:rPr>
              <a:t>big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idea.”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AvenirNext LT Pro Regular"/>
              <a:cs typeface="AvenirNext LT Pro Regular"/>
            </a:endParaRPr>
          </a:p>
          <a:p>
            <a:pPr marL="7642859" marR="772795" indent="45720" algn="ctr">
              <a:lnSpc>
                <a:spcPct val="100000"/>
              </a:lnSpc>
            </a:pPr>
            <a:r>
              <a:rPr sz="1400" b="1" spc="-5" dirty="0">
                <a:latin typeface="AvenirNext LT Pro Bold"/>
                <a:cs typeface="AvenirNext LT Pro Bold"/>
              </a:rPr>
              <a:t>EFFIE</a:t>
            </a:r>
            <a:r>
              <a:rPr sz="1400" b="1" spc="-20" dirty="0">
                <a:latin typeface="AvenirNext LT Pro Bold"/>
                <a:cs typeface="AvenirNext LT Pro Bold"/>
              </a:rPr>
              <a:t> </a:t>
            </a:r>
            <a:r>
              <a:rPr sz="1400" b="1" spc="-15" dirty="0">
                <a:latin typeface="AvenirNext LT Pro Bold"/>
                <a:cs typeface="AvenirNext LT Pro Bold"/>
              </a:rPr>
              <a:t>TIP:</a:t>
            </a:r>
            <a:r>
              <a:rPr sz="1400" b="1" dirty="0">
                <a:latin typeface="AvenirNext LT Pro Bold"/>
                <a:cs typeface="AvenirNext LT Pro Bold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Give</a:t>
            </a:r>
            <a:r>
              <a:rPr sz="1400" spc="7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context</a:t>
            </a:r>
            <a:r>
              <a:rPr sz="1400" spc="60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around </a:t>
            </a:r>
            <a:r>
              <a:rPr sz="1400" spc="3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7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objectives.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Explain</a:t>
            </a:r>
            <a:r>
              <a:rPr sz="1400" spc="4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why</a:t>
            </a:r>
            <a:r>
              <a:rPr sz="1400" spc="70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they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15" dirty="0">
                <a:latin typeface="AvenirNext LT Pro Regular"/>
                <a:cs typeface="AvenirNext LT Pro Regular"/>
              </a:rPr>
              <a:t>are</a:t>
            </a:r>
            <a:r>
              <a:rPr sz="1400" spc="45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important</a:t>
            </a:r>
            <a:r>
              <a:rPr sz="1400" spc="60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for</a:t>
            </a:r>
            <a:r>
              <a:rPr sz="1400" spc="5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6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brand</a:t>
            </a:r>
            <a:r>
              <a:rPr sz="1400" spc="4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and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75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brand’s</a:t>
            </a:r>
            <a:r>
              <a:rPr sz="1400" spc="40" dirty="0">
                <a:latin typeface="AvenirNext LT Pro Regular"/>
                <a:cs typeface="AvenirNext LT Pro Regular"/>
              </a:rPr>
              <a:t> </a:t>
            </a:r>
            <a:r>
              <a:rPr sz="1400" spc="35" dirty="0">
                <a:latin typeface="AvenirNext LT Pro Regular"/>
                <a:cs typeface="AvenirNext LT Pro Regular"/>
              </a:rPr>
              <a:t>business.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1535748" y="6285905"/>
            <a:ext cx="569595" cy="537210"/>
            <a:chOff x="11535748" y="6285905"/>
            <a:chExt cx="569595" cy="537210"/>
          </a:xfrm>
        </p:grpSpPr>
        <p:sp>
          <p:nvSpPr>
            <p:cNvPr id="8" name="object 8"/>
            <p:cNvSpPr/>
            <p:nvPr/>
          </p:nvSpPr>
          <p:spPr>
            <a:xfrm>
              <a:off x="11535748" y="6467432"/>
              <a:ext cx="132080" cy="288925"/>
            </a:xfrm>
            <a:custGeom>
              <a:avLst/>
              <a:gdLst/>
              <a:ahLst/>
              <a:cxnLst/>
              <a:rect l="l" t="t" r="r" b="b"/>
              <a:pathLst>
                <a:path w="132079" h="288925">
                  <a:moveTo>
                    <a:pt x="78081" y="288657"/>
                  </a:moveTo>
                  <a:lnTo>
                    <a:pt x="64152" y="287024"/>
                  </a:lnTo>
                  <a:lnTo>
                    <a:pt x="53059" y="275942"/>
                  </a:lnTo>
                  <a:lnTo>
                    <a:pt x="44026" y="251221"/>
                  </a:lnTo>
                  <a:lnTo>
                    <a:pt x="40353" y="227700"/>
                  </a:lnTo>
                  <a:lnTo>
                    <a:pt x="43094" y="213047"/>
                  </a:lnTo>
                  <a:lnTo>
                    <a:pt x="51390" y="204550"/>
                  </a:lnTo>
                  <a:lnTo>
                    <a:pt x="64387" y="199497"/>
                  </a:lnTo>
                  <a:lnTo>
                    <a:pt x="0" y="6371"/>
                  </a:lnTo>
                  <a:lnTo>
                    <a:pt x="1980" y="2425"/>
                  </a:lnTo>
                  <a:lnTo>
                    <a:pt x="9301" y="0"/>
                  </a:lnTo>
                  <a:lnTo>
                    <a:pt x="13248" y="1979"/>
                  </a:lnTo>
                  <a:lnTo>
                    <a:pt x="77635" y="196221"/>
                  </a:lnTo>
                  <a:lnTo>
                    <a:pt x="95195" y="196101"/>
                  </a:lnTo>
                  <a:lnTo>
                    <a:pt x="111080" y="202183"/>
                  </a:lnTo>
                  <a:lnTo>
                    <a:pt x="123752" y="213527"/>
                  </a:lnTo>
                  <a:lnTo>
                    <a:pt x="131675" y="229193"/>
                  </a:lnTo>
                  <a:lnTo>
                    <a:pt x="131858" y="247831"/>
                  </a:lnTo>
                  <a:lnTo>
                    <a:pt x="125148" y="264532"/>
                  </a:lnTo>
                  <a:lnTo>
                    <a:pt x="112688" y="277523"/>
                  </a:lnTo>
                  <a:lnTo>
                    <a:pt x="95625" y="285029"/>
                  </a:lnTo>
                  <a:lnTo>
                    <a:pt x="78081" y="2886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45449" y="6285905"/>
              <a:ext cx="223131" cy="22306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33873" y="6536854"/>
              <a:ext cx="471170" cy="286385"/>
            </a:xfrm>
            <a:custGeom>
              <a:avLst/>
              <a:gdLst/>
              <a:ahLst/>
              <a:cxnLst/>
              <a:rect l="l" t="t" r="r" b="b"/>
              <a:pathLst>
                <a:path w="471170" h="286384">
                  <a:moveTo>
                    <a:pt x="409803" y="188493"/>
                  </a:moveTo>
                  <a:lnTo>
                    <a:pt x="373468" y="188493"/>
                  </a:lnTo>
                  <a:lnTo>
                    <a:pt x="373468" y="199720"/>
                  </a:lnTo>
                  <a:lnTo>
                    <a:pt x="409803" y="199720"/>
                  </a:lnTo>
                  <a:lnTo>
                    <a:pt x="409803" y="188493"/>
                  </a:lnTo>
                  <a:close/>
                </a:path>
                <a:path w="471170" h="286384">
                  <a:moveTo>
                    <a:pt x="418376" y="62738"/>
                  </a:moveTo>
                  <a:lnTo>
                    <a:pt x="369023" y="33591"/>
                  </a:lnTo>
                  <a:lnTo>
                    <a:pt x="315175" y="13944"/>
                  </a:lnTo>
                  <a:lnTo>
                    <a:pt x="269671" y="3594"/>
                  </a:lnTo>
                  <a:lnTo>
                    <a:pt x="223139" y="0"/>
                  </a:lnTo>
                  <a:lnTo>
                    <a:pt x="199821" y="1181"/>
                  </a:lnTo>
                  <a:lnTo>
                    <a:pt x="153720" y="8166"/>
                  </a:lnTo>
                  <a:lnTo>
                    <a:pt x="102285" y="23698"/>
                  </a:lnTo>
                  <a:lnTo>
                    <a:pt x="47752" y="50253"/>
                  </a:lnTo>
                  <a:lnTo>
                    <a:pt x="13081" y="75984"/>
                  </a:lnTo>
                  <a:lnTo>
                    <a:pt x="0" y="111544"/>
                  </a:lnTo>
                  <a:lnTo>
                    <a:pt x="0" y="113347"/>
                  </a:lnTo>
                  <a:lnTo>
                    <a:pt x="16129" y="118605"/>
                  </a:lnTo>
                  <a:lnTo>
                    <a:pt x="29845" y="128003"/>
                  </a:lnTo>
                  <a:lnTo>
                    <a:pt x="40411" y="140843"/>
                  </a:lnTo>
                  <a:lnTo>
                    <a:pt x="47066" y="156425"/>
                  </a:lnTo>
                  <a:lnTo>
                    <a:pt x="48209" y="176352"/>
                  </a:lnTo>
                  <a:lnTo>
                    <a:pt x="42938" y="195072"/>
                  </a:lnTo>
                  <a:lnTo>
                    <a:pt x="31965" y="211137"/>
                  </a:lnTo>
                  <a:lnTo>
                    <a:pt x="15976" y="223075"/>
                  </a:lnTo>
                  <a:lnTo>
                    <a:pt x="195249" y="223075"/>
                  </a:lnTo>
                  <a:lnTo>
                    <a:pt x="195249" y="62738"/>
                  </a:lnTo>
                  <a:lnTo>
                    <a:pt x="418376" y="62738"/>
                  </a:lnTo>
                  <a:close/>
                </a:path>
                <a:path w="471170" h="286384">
                  <a:moveTo>
                    <a:pt x="425907" y="165976"/>
                  </a:moveTo>
                  <a:lnTo>
                    <a:pt x="373468" y="165976"/>
                  </a:lnTo>
                  <a:lnTo>
                    <a:pt x="373468" y="177203"/>
                  </a:lnTo>
                  <a:lnTo>
                    <a:pt x="425907" y="177203"/>
                  </a:lnTo>
                  <a:lnTo>
                    <a:pt x="425907" y="165976"/>
                  </a:lnTo>
                  <a:close/>
                </a:path>
                <a:path w="471170" h="286384">
                  <a:moveTo>
                    <a:pt x="425907" y="143535"/>
                  </a:moveTo>
                  <a:lnTo>
                    <a:pt x="373468" y="143535"/>
                  </a:lnTo>
                  <a:lnTo>
                    <a:pt x="373468" y="154762"/>
                  </a:lnTo>
                  <a:lnTo>
                    <a:pt x="425907" y="154762"/>
                  </a:lnTo>
                  <a:lnTo>
                    <a:pt x="425907" y="143535"/>
                  </a:lnTo>
                  <a:close/>
                </a:path>
                <a:path w="471170" h="286384">
                  <a:moveTo>
                    <a:pt x="471093" y="83654"/>
                  </a:moveTo>
                  <a:lnTo>
                    <a:pt x="448360" y="83654"/>
                  </a:lnTo>
                  <a:lnTo>
                    <a:pt x="448360" y="105752"/>
                  </a:lnTo>
                  <a:lnTo>
                    <a:pt x="448360" y="252145"/>
                  </a:lnTo>
                  <a:lnTo>
                    <a:pt x="350735" y="252145"/>
                  </a:lnTo>
                  <a:lnTo>
                    <a:pt x="350735" y="105752"/>
                  </a:lnTo>
                  <a:lnTo>
                    <a:pt x="448360" y="105752"/>
                  </a:lnTo>
                  <a:lnTo>
                    <a:pt x="448360" y="83654"/>
                  </a:lnTo>
                  <a:lnTo>
                    <a:pt x="336232" y="83654"/>
                  </a:lnTo>
                  <a:lnTo>
                    <a:pt x="336232" y="105752"/>
                  </a:lnTo>
                  <a:lnTo>
                    <a:pt x="336232" y="252145"/>
                  </a:lnTo>
                  <a:lnTo>
                    <a:pt x="238620" y="252145"/>
                  </a:lnTo>
                  <a:lnTo>
                    <a:pt x="238620" y="105752"/>
                  </a:lnTo>
                  <a:lnTo>
                    <a:pt x="336232" y="105752"/>
                  </a:lnTo>
                  <a:lnTo>
                    <a:pt x="336232" y="83654"/>
                  </a:lnTo>
                  <a:lnTo>
                    <a:pt x="216166" y="83654"/>
                  </a:lnTo>
                  <a:lnTo>
                    <a:pt x="216166" y="274586"/>
                  </a:lnTo>
                  <a:lnTo>
                    <a:pt x="313778" y="274586"/>
                  </a:lnTo>
                  <a:lnTo>
                    <a:pt x="313893" y="280797"/>
                  </a:lnTo>
                  <a:lnTo>
                    <a:pt x="318643" y="285661"/>
                  </a:lnTo>
                  <a:lnTo>
                    <a:pt x="324726" y="285813"/>
                  </a:lnTo>
                  <a:lnTo>
                    <a:pt x="368388" y="285813"/>
                  </a:lnTo>
                  <a:lnTo>
                    <a:pt x="373430" y="280797"/>
                  </a:lnTo>
                  <a:lnTo>
                    <a:pt x="373468" y="274586"/>
                  </a:lnTo>
                  <a:lnTo>
                    <a:pt x="471093" y="274586"/>
                  </a:lnTo>
                  <a:lnTo>
                    <a:pt x="471093" y="252145"/>
                  </a:lnTo>
                  <a:lnTo>
                    <a:pt x="471093" y="105752"/>
                  </a:lnTo>
                  <a:lnTo>
                    <a:pt x="471093" y="8365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4887663"/>
            <a:ext cx="12204700" cy="1976755"/>
            <a:chOff x="-6350" y="4887663"/>
            <a:chExt cx="12204700" cy="1976755"/>
          </a:xfrm>
        </p:grpSpPr>
        <p:sp>
          <p:nvSpPr>
            <p:cNvPr id="3" name="object 3"/>
            <p:cNvSpPr/>
            <p:nvPr/>
          </p:nvSpPr>
          <p:spPr>
            <a:xfrm>
              <a:off x="6867906" y="4901951"/>
              <a:ext cx="4488180" cy="1362710"/>
            </a:xfrm>
            <a:custGeom>
              <a:avLst/>
              <a:gdLst/>
              <a:ahLst/>
              <a:cxnLst/>
              <a:rect l="l" t="t" r="r" b="b"/>
              <a:pathLst>
                <a:path w="4488180" h="1362710">
                  <a:moveTo>
                    <a:pt x="3898391" y="0"/>
                  </a:moveTo>
                  <a:lnTo>
                    <a:pt x="227076" y="0"/>
                  </a:lnTo>
                  <a:lnTo>
                    <a:pt x="181311" y="4613"/>
                  </a:lnTo>
                  <a:lnTo>
                    <a:pt x="138686" y="17844"/>
                  </a:lnTo>
                  <a:lnTo>
                    <a:pt x="100114" y="38780"/>
                  </a:lnTo>
                  <a:lnTo>
                    <a:pt x="66508" y="66508"/>
                  </a:lnTo>
                  <a:lnTo>
                    <a:pt x="38780" y="100114"/>
                  </a:lnTo>
                  <a:lnTo>
                    <a:pt x="17844" y="138686"/>
                  </a:lnTo>
                  <a:lnTo>
                    <a:pt x="4613" y="181311"/>
                  </a:lnTo>
                  <a:lnTo>
                    <a:pt x="0" y="227075"/>
                  </a:lnTo>
                  <a:lnTo>
                    <a:pt x="0" y="1135367"/>
                  </a:lnTo>
                  <a:lnTo>
                    <a:pt x="4613" y="1181131"/>
                  </a:lnTo>
                  <a:lnTo>
                    <a:pt x="17844" y="1223756"/>
                  </a:lnTo>
                  <a:lnTo>
                    <a:pt x="38780" y="1262328"/>
                  </a:lnTo>
                  <a:lnTo>
                    <a:pt x="66508" y="1295934"/>
                  </a:lnTo>
                  <a:lnTo>
                    <a:pt x="100114" y="1323662"/>
                  </a:lnTo>
                  <a:lnTo>
                    <a:pt x="138686" y="1344598"/>
                  </a:lnTo>
                  <a:lnTo>
                    <a:pt x="181311" y="1357830"/>
                  </a:lnTo>
                  <a:lnTo>
                    <a:pt x="227076" y="1362443"/>
                  </a:lnTo>
                  <a:lnTo>
                    <a:pt x="3898391" y="1362443"/>
                  </a:lnTo>
                  <a:lnTo>
                    <a:pt x="3944156" y="1357830"/>
                  </a:lnTo>
                  <a:lnTo>
                    <a:pt x="3986781" y="1344598"/>
                  </a:lnTo>
                  <a:lnTo>
                    <a:pt x="4025353" y="1323662"/>
                  </a:lnTo>
                  <a:lnTo>
                    <a:pt x="4058959" y="1295934"/>
                  </a:lnTo>
                  <a:lnTo>
                    <a:pt x="4086687" y="1262328"/>
                  </a:lnTo>
                  <a:lnTo>
                    <a:pt x="4107623" y="1223756"/>
                  </a:lnTo>
                  <a:lnTo>
                    <a:pt x="4120854" y="1181131"/>
                  </a:lnTo>
                  <a:lnTo>
                    <a:pt x="4125467" y="1135367"/>
                  </a:lnTo>
                  <a:lnTo>
                    <a:pt x="4367300" y="1135367"/>
                  </a:lnTo>
                  <a:lnTo>
                    <a:pt x="4125467" y="794753"/>
                  </a:lnTo>
                  <a:lnTo>
                    <a:pt x="4125467" y="227075"/>
                  </a:lnTo>
                  <a:lnTo>
                    <a:pt x="4120854" y="181311"/>
                  </a:lnTo>
                  <a:lnTo>
                    <a:pt x="4107623" y="138686"/>
                  </a:lnTo>
                  <a:lnTo>
                    <a:pt x="4086687" y="100114"/>
                  </a:lnTo>
                  <a:lnTo>
                    <a:pt x="4058959" y="66508"/>
                  </a:lnTo>
                  <a:lnTo>
                    <a:pt x="4025353" y="38780"/>
                  </a:lnTo>
                  <a:lnTo>
                    <a:pt x="3986781" y="17844"/>
                  </a:lnTo>
                  <a:lnTo>
                    <a:pt x="3944156" y="4613"/>
                  </a:lnTo>
                  <a:lnTo>
                    <a:pt x="3898391" y="0"/>
                  </a:lnTo>
                  <a:close/>
                </a:path>
                <a:path w="4488180" h="1362710">
                  <a:moveTo>
                    <a:pt x="4367300" y="1135367"/>
                  </a:moveTo>
                  <a:lnTo>
                    <a:pt x="4125467" y="1135367"/>
                  </a:lnTo>
                  <a:lnTo>
                    <a:pt x="4487684" y="1304924"/>
                  </a:lnTo>
                  <a:lnTo>
                    <a:pt x="4367300" y="11353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67906" y="4901951"/>
              <a:ext cx="4488180" cy="1362710"/>
            </a:xfrm>
            <a:custGeom>
              <a:avLst/>
              <a:gdLst/>
              <a:ahLst/>
              <a:cxnLst/>
              <a:rect l="l" t="t" r="r" b="b"/>
              <a:pathLst>
                <a:path w="4488180" h="1362710">
                  <a:moveTo>
                    <a:pt x="0" y="227075"/>
                  </a:moveTo>
                  <a:lnTo>
                    <a:pt x="4613" y="181311"/>
                  </a:lnTo>
                  <a:lnTo>
                    <a:pt x="17844" y="138686"/>
                  </a:lnTo>
                  <a:lnTo>
                    <a:pt x="38780" y="100114"/>
                  </a:lnTo>
                  <a:lnTo>
                    <a:pt x="66508" y="66508"/>
                  </a:lnTo>
                  <a:lnTo>
                    <a:pt x="100114" y="38780"/>
                  </a:lnTo>
                  <a:lnTo>
                    <a:pt x="138686" y="17844"/>
                  </a:lnTo>
                  <a:lnTo>
                    <a:pt x="181311" y="4613"/>
                  </a:lnTo>
                  <a:lnTo>
                    <a:pt x="227076" y="0"/>
                  </a:lnTo>
                  <a:lnTo>
                    <a:pt x="2406523" y="0"/>
                  </a:lnTo>
                  <a:lnTo>
                    <a:pt x="3437890" y="0"/>
                  </a:lnTo>
                  <a:lnTo>
                    <a:pt x="3898391" y="0"/>
                  </a:lnTo>
                  <a:lnTo>
                    <a:pt x="3944156" y="4613"/>
                  </a:lnTo>
                  <a:lnTo>
                    <a:pt x="3986781" y="17844"/>
                  </a:lnTo>
                  <a:lnTo>
                    <a:pt x="4025353" y="38780"/>
                  </a:lnTo>
                  <a:lnTo>
                    <a:pt x="4058959" y="66508"/>
                  </a:lnTo>
                  <a:lnTo>
                    <a:pt x="4086687" y="100114"/>
                  </a:lnTo>
                  <a:lnTo>
                    <a:pt x="4107623" y="138686"/>
                  </a:lnTo>
                  <a:lnTo>
                    <a:pt x="4120854" y="181311"/>
                  </a:lnTo>
                  <a:lnTo>
                    <a:pt x="4125467" y="227075"/>
                  </a:lnTo>
                  <a:lnTo>
                    <a:pt x="4125467" y="794753"/>
                  </a:lnTo>
                  <a:lnTo>
                    <a:pt x="4487684" y="1304924"/>
                  </a:lnTo>
                  <a:lnTo>
                    <a:pt x="4125467" y="1135367"/>
                  </a:lnTo>
                  <a:lnTo>
                    <a:pt x="4120854" y="1181131"/>
                  </a:lnTo>
                  <a:lnTo>
                    <a:pt x="4107623" y="1223756"/>
                  </a:lnTo>
                  <a:lnTo>
                    <a:pt x="4086687" y="1262328"/>
                  </a:lnTo>
                  <a:lnTo>
                    <a:pt x="4058959" y="1295934"/>
                  </a:lnTo>
                  <a:lnTo>
                    <a:pt x="4025353" y="1323662"/>
                  </a:lnTo>
                  <a:lnTo>
                    <a:pt x="3986781" y="1344598"/>
                  </a:lnTo>
                  <a:lnTo>
                    <a:pt x="3944156" y="1357830"/>
                  </a:lnTo>
                  <a:lnTo>
                    <a:pt x="3898391" y="1362443"/>
                  </a:lnTo>
                  <a:lnTo>
                    <a:pt x="3437890" y="1362443"/>
                  </a:lnTo>
                  <a:lnTo>
                    <a:pt x="2406523" y="1362443"/>
                  </a:lnTo>
                  <a:lnTo>
                    <a:pt x="227076" y="1362443"/>
                  </a:lnTo>
                  <a:lnTo>
                    <a:pt x="181311" y="1357830"/>
                  </a:lnTo>
                  <a:lnTo>
                    <a:pt x="138686" y="1344598"/>
                  </a:lnTo>
                  <a:lnTo>
                    <a:pt x="100114" y="1323662"/>
                  </a:lnTo>
                  <a:lnTo>
                    <a:pt x="66508" y="1295934"/>
                  </a:lnTo>
                  <a:lnTo>
                    <a:pt x="38780" y="1262328"/>
                  </a:lnTo>
                  <a:lnTo>
                    <a:pt x="17844" y="1223756"/>
                  </a:lnTo>
                  <a:lnTo>
                    <a:pt x="4613" y="1181131"/>
                  </a:lnTo>
                  <a:lnTo>
                    <a:pt x="0" y="1135367"/>
                  </a:lnTo>
                  <a:lnTo>
                    <a:pt x="0" y="794753"/>
                  </a:lnTo>
                  <a:lnTo>
                    <a:pt x="0" y="227075"/>
                  </a:lnTo>
                  <a:close/>
                </a:path>
              </a:pathLst>
            </a:custGeom>
            <a:ln w="28574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369631" y="6459812"/>
              <a:ext cx="132080" cy="288925"/>
            </a:xfrm>
            <a:custGeom>
              <a:avLst/>
              <a:gdLst/>
              <a:ahLst/>
              <a:cxnLst/>
              <a:rect l="l" t="t" r="r" b="b"/>
              <a:pathLst>
                <a:path w="132079" h="288925">
                  <a:moveTo>
                    <a:pt x="78081" y="288657"/>
                  </a:moveTo>
                  <a:lnTo>
                    <a:pt x="64152" y="287024"/>
                  </a:lnTo>
                  <a:lnTo>
                    <a:pt x="53059" y="275942"/>
                  </a:lnTo>
                  <a:lnTo>
                    <a:pt x="44026" y="251221"/>
                  </a:lnTo>
                  <a:lnTo>
                    <a:pt x="40353" y="227700"/>
                  </a:lnTo>
                  <a:lnTo>
                    <a:pt x="43094" y="213047"/>
                  </a:lnTo>
                  <a:lnTo>
                    <a:pt x="51390" y="204550"/>
                  </a:lnTo>
                  <a:lnTo>
                    <a:pt x="64387" y="199497"/>
                  </a:lnTo>
                  <a:lnTo>
                    <a:pt x="0" y="6371"/>
                  </a:lnTo>
                  <a:lnTo>
                    <a:pt x="1980" y="2425"/>
                  </a:lnTo>
                  <a:lnTo>
                    <a:pt x="9301" y="0"/>
                  </a:lnTo>
                  <a:lnTo>
                    <a:pt x="13248" y="1979"/>
                  </a:lnTo>
                  <a:lnTo>
                    <a:pt x="77635" y="196221"/>
                  </a:lnTo>
                  <a:lnTo>
                    <a:pt x="95195" y="196101"/>
                  </a:lnTo>
                  <a:lnTo>
                    <a:pt x="111080" y="202183"/>
                  </a:lnTo>
                  <a:lnTo>
                    <a:pt x="123752" y="213527"/>
                  </a:lnTo>
                  <a:lnTo>
                    <a:pt x="131675" y="229193"/>
                  </a:lnTo>
                  <a:lnTo>
                    <a:pt x="131858" y="247831"/>
                  </a:lnTo>
                  <a:lnTo>
                    <a:pt x="125148" y="264532"/>
                  </a:lnTo>
                  <a:lnTo>
                    <a:pt x="112688" y="277523"/>
                  </a:lnTo>
                  <a:lnTo>
                    <a:pt x="95625" y="285029"/>
                  </a:lnTo>
                  <a:lnTo>
                    <a:pt x="78081" y="2886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33" y="6278285"/>
              <a:ext cx="223131" cy="22306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467757" y="6529247"/>
              <a:ext cx="471170" cy="286385"/>
            </a:xfrm>
            <a:custGeom>
              <a:avLst/>
              <a:gdLst/>
              <a:ahLst/>
              <a:cxnLst/>
              <a:rect l="l" t="t" r="r" b="b"/>
              <a:pathLst>
                <a:path w="471170" h="286384">
                  <a:moveTo>
                    <a:pt x="409803" y="188480"/>
                  </a:moveTo>
                  <a:lnTo>
                    <a:pt x="373468" y="188480"/>
                  </a:lnTo>
                  <a:lnTo>
                    <a:pt x="373468" y="199707"/>
                  </a:lnTo>
                  <a:lnTo>
                    <a:pt x="409803" y="199707"/>
                  </a:lnTo>
                  <a:lnTo>
                    <a:pt x="409803" y="188480"/>
                  </a:lnTo>
                  <a:close/>
                </a:path>
                <a:path w="471170" h="286384">
                  <a:moveTo>
                    <a:pt x="418376" y="62725"/>
                  </a:moveTo>
                  <a:lnTo>
                    <a:pt x="369023" y="33578"/>
                  </a:lnTo>
                  <a:lnTo>
                    <a:pt x="315175" y="13931"/>
                  </a:lnTo>
                  <a:lnTo>
                    <a:pt x="269671" y="3581"/>
                  </a:lnTo>
                  <a:lnTo>
                    <a:pt x="223139" y="0"/>
                  </a:lnTo>
                  <a:lnTo>
                    <a:pt x="199821" y="1168"/>
                  </a:lnTo>
                  <a:lnTo>
                    <a:pt x="153720" y="8153"/>
                  </a:lnTo>
                  <a:lnTo>
                    <a:pt x="102285" y="23685"/>
                  </a:lnTo>
                  <a:lnTo>
                    <a:pt x="47752" y="50241"/>
                  </a:lnTo>
                  <a:lnTo>
                    <a:pt x="13081" y="75971"/>
                  </a:lnTo>
                  <a:lnTo>
                    <a:pt x="0" y="111531"/>
                  </a:lnTo>
                  <a:lnTo>
                    <a:pt x="0" y="113334"/>
                  </a:lnTo>
                  <a:lnTo>
                    <a:pt x="16129" y="118592"/>
                  </a:lnTo>
                  <a:lnTo>
                    <a:pt x="29845" y="127990"/>
                  </a:lnTo>
                  <a:lnTo>
                    <a:pt x="40411" y="140830"/>
                  </a:lnTo>
                  <a:lnTo>
                    <a:pt x="47066" y="156413"/>
                  </a:lnTo>
                  <a:lnTo>
                    <a:pt x="48209" y="176339"/>
                  </a:lnTo>
                  <a:lnTo>
                    <a:pt x="42938" y="195059"/>
                  </a:lnTo>
                  <a:lnTo>
                    <a:pt x="31965" y="211124"/>
                  </a:lnTo>
                  <a:lnTo>
                    <a:pt x="15976" y="223062"/>
                  </a:lnTo>
                  <a:lnTo>
                    <a:pt x="195249" y="223062"/>
                  </a:lnTo>
                  <a:lnTo>
                    <a:pt x="195249" y="62725"/>
                  </a:lnTo>
                  <a:lnTo>
                    <a:pt x="418376" y="62725"/>
                  </a:lnTo>
                  <a:close/>
                </a:path>
                <a:path w="471170" h="286384">
                  <a:moveTo>
                    <a:pt x="425907" y="165963"/>
                  </a:moveTo>
                  <a:lnTo>
                    <a:pt x="373468" y="165963"/>
                  </a:lnTo>
                  <a:lnTo>
                    <a:pt x="373468" y="177190"/>
                  </a:lnTo>
                  <a:lnTo>
                    <a:pt x="425907" y="177190"/>
                  </a:lnTo>
                  <a:lnTo>
                    <a:pt x="425907" y="165963"/>
                  </a:lnTo>
                  <a:close/>
                </a:path>
                <a:path w="471170" h="286384">
                  <a:moveTo>
                    <a:pt x="425907" y="143522"/>
                  </a:moveTo>
                  <a:lnTo>
                    <a:pt x="373468" y="143522"/>
                  </a:lnTo>
                  <a:lnTo>
                    <a:pt x="373468" y="154749"/>
                  </a:lnTo>
                  <a:lnTo>
                    <a:pt x="425907" y="154749"/>
                  </a:lnTo>
                  <a:lnTo>
                    <a:pt x="425907" y="143522"/>
                  </a:lnTo>
                  <a:close/>
                </a:path>
                <a:path w="471170" h="286384">
                  <a:moveTo>
                    <a:pt x="471093" y="83642"/>
                  </a:moveTo>
                  <a:lnTo>
                    <a:pt x="448360" y="83642"/>
                  </a:lnTo>
                  <a:lnTo>
                    <a:pt x="448360" y="105740"/>
                  </a:lnTo>
                  <a:lnTo>
                    <a:pt x="448360" y="252133"/>
                  </a:lnTo>
                  <a:lnTo>
                    <a:pt x="350735" y="252133"/>
                  </a:lnTo>
                  <a:lnTo>
                    <a:pt x="350735" y="105740"/>
                  </a:lnTo>
                  <a:lnTo>
                    <a:pt x="448360" y="105740"/>
                  </a:lnTo>
                  <a:lnTo>
                    <a:pt x="448360" y="83642"/>
                  </a:lnTo>
                  <a:lnTo>
                    <a:pt x="336232" y="83642"/>
                  </a:lnTo>
                  <a:lnTo>
                    <a:pt x="336232" y="105740"/>
                  </a:lnTo>
                  <a:lnTo>
                    <a:pt x="336232" y="252133"/>
                  </a:lnTo>
                  <a:lnTo>
                    <a:pt x="238620" y="252133"/>
                  </a:lnTo>
                  <a:lnTo>
                    <a:pt x="238620" y="105740"/>
                  </a:lnTo>
                  <a:lnTo>
                    <a:pt x="336232" y="105740"/>
                  </a:lnTo>
                  <a:lnTo>
                    <a:pt x="336232" y="83642"/>
                  </a:lnTo>
                  <a:lnTo>
                    <a:pt x="216166" y="83642"/>
                  </a:lnTo>
                  <a:lnTo>
                    <a:pt x="216166" y="274574"/>
                  </a:lnTo>
                  <a:lnTo>
                    <a:pt x="313778" y="274574"/>
                  </a:lnTo>
                  <a:lnTo>
                    <a:pt x="313893" y="280784"/>
                  </a:lnTo>
                  <a:lnTo>
                    <a:pt x="318643" y="285648"/>
                  </a:lnTo>
                  <a:lnTo>
                    <a:pt x="324726" y="285800"/>
                  </a:lnTo>
                  <a:lnTo>
                    <a:pt x="368388" y="285800"/>
                  </a:lnTo>
                  <a:lnTo>
                    <a:pt x="373430" y="280784"/>
                  </a:lnTo>
                  <a:lnTo>
                    <a:pt x="373468" y="274574"/>
                  </a:lnTo>
                  <a:lnTo>
                    <a:pt x="471093" y="274574"/>
                  </a:lnTo>
                  <a:lnTo>
                    <a:pt x="471093" y="252133"/>
                  </a:lnTo>
                  <a:lnTo>
                    <a:pt x="471093" y="105740"/>
                  </a:lnTo>
                  <a:lnTo>
                    <a:pt x="471093" y="836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087" y="3330319"/>
            <a:ext cx="178307" cy="16001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087" y="3955159"/>
            <a:ext cx="178307" cy="16001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3087" y="4305679"/>
            <a:ext cx="178307" cy="16001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58228" y="765911"/>
            <a:ext cx="10387330" cy="54085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1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Y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400" b="1" spc="-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4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 dirty="0">
              <a:latin typeface="AvenirNext LT Pro Bold"/>
              <a:cs typeface="AvenirNext LT Pro Bold"/>
            </a:endParaRPr>
          </a:p>
          <a:p>
            <a:pPr marL="106045" marR="578485" algn="just">
              <a:lnSpc>
                <a:spcPts val="2150"/>
              </a:lnSpc>
            </a:pPr>
            <a:r>
              <a:rPr sz="1800" dirty="0">
                <a:latin typeface="AvenirNext LT Pro Regular"/>
                <a:cs typeface="AvenirNext LT Pro Regular"/>
              </a:rPr>
              <a:t>Judges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evaluate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how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inventive and effective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the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Idea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&amp;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Strategy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are</a:t>
            </a:r>
            <a:r>
              <a:rPr sz="1800" spc="-3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in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meeting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the challenge </a:t>
            </a:r>
            <a:r>
              <a:rPr sz="1800" spc="-44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and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how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closely</a:t>
            </a:r>
            <a:r>
              <a:rPr sz="1800" spc="-4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the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lang="en-US" sz="1800" dirty="0">
                <a:latin typeface="AvenirNext LT Pro Regular"/>
                <a:cs typeface="AvenirNext LT Pro Regular"/>
              </a:rPr>
              <a:t>I</a:t>
            </a:r>
            <a:r>
              <a:rPr sz="1800" dirty="0">
                <a:latin typeface="AvenirNext LT Pro Regular"/>
                <a:cs typeface="AvenirNext LT Pro Regular"/>
              </a:rPr>
              <a:t>dea,</a:t>
            </a:r>
            <a:r>
              <a:rPr sz="1800" spc="-5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Strategy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Results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address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lang="en-US" sz="1800" dirty="0">
                <a:latin typeface="AvenirNext LT Pro Regular"/>
                <a:cs typeface="AvenirNext LT Pro Regular"/>
              </a:rPr>
              <a:t>c</a:t>
            </a:r>
            <a:r>
              <a:rPr sz="1800" dirty="0">
                <a:latin typeface="AvenirNext LT Pro Regular"/>
                <a:cs typeface="AvenirNext LT Pro Regular"/>
              </a:rPr>
              <a:t>hallenge.</a:t>
            </a:r>
          </a:p>
          <a:p>
            <a:pPr>
              <a:lnSpc>
                <a:spcPct val="100000"/>
              </a:lnSpc>
            </a:pPr>
            <a:endParaRPr sz="2100" dirty="0">
              <a:latin typeface="AvenirNext LT Pro Regular"/>
              <a:cs typeface="AvenirNext LT Pro Regular"/>
            </a:endParaRPr>
          </a:p>
          <a:p>
            <a:pPr marL="106045" algn="just">
              <a:lnSpc>
                <a:spcPct val="100000"/>
              </a:lnSpc>
              <a:spcBef>
                <a:spcPts val="1735"/>
              </a:spcBef>
            </a:pPr>
            <a:r>
              <a:rPr sz="1800" dirty="0">
                <a:latin typeface="AvenirNext LT Pro Regular"/>
                <a:cs typeface="AvenirNext LT Pro Regular"/>
              </a:rPr>
              <a:t>Judges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are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looking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for:</a:t>
            </a:r>
          </a:p>
          <a:p>
            <a:pPr marL="681990" marR="737235" algn="just">
              <a:lnSpc>
                <a:spcPct val="100000"/>
              </a:lnSpc>
              <a:spcBef>
                <a:spcPts val="545"/>
              </a:spcBef>
            </a:pPr>
            <a:r>
              <a:rPr sz="1800" dirty="0">
                <a:latin typeface="AvenirNext LT Pro Regular"/>
                <a:cs typeface="AvenirNext LT Pro Regular"/>
              </a:rPr>
              <a:t>A </a:t>
            </a:r>
            <a:r>
              <a:rPr sz="1800" spc="-5" dirty="0">
                <a:latin typeface="AvenirNext LT Pro Regular"/>
                <a:cs typeface="AvenirNext LT Pro Regular"/>
              </a:rPr>
              <a:t>clear strategy that addresses the </a:t>
            </a:r>
            <a:r>
              <a:rPr sz="1800" spc="-20" dirty="0">
                <a:latin typeface="AvenirNext LT Pro Regular"/>
                <a:cs typeface="AvenirNext LT Pro Regular"/>
              </a:rPr>
              <a:t>brand’s </a:t>
            </a:r>
            <a:r>
              <a:rPr sz="1800" spc="-5" dirty="0">
                <a:latin typeface="AvenirNext LT Pro Regular"/>
                <a:cs typeface="AvenirNext LT Pro Regular"/>
              </a:rPr>
              <a:t>challenge while drawing upon the needs of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-10" dirty="0">
                <a:latin typeface="AvenirNext LT Pro Regular"/>
                <a:cs typeface="AvenirNext LT Pro Regular"/>
              </a:rPr>
              <a:t> target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audience.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681990" algn="just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An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explanation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 the strategic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idea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ties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back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objectives.</a:t>
            </a:r>
          </a:p>
          <a:p>
            <a:pPr marL="681990" marR="587375" algn="just">
              <a:lnSpc>
                <a:spcPct val="100000"/>
              </a:lnSpc>
              <a:spcBef>
                <a:spcPts val="600"/>
              </a:spcBef>
            </a:pPr>
            <a:r>
              <a:rPr sz="1800" spc="-20" dirty="0">
                <a:latin typeface="AvenirNext LT Pro Regular"/>
                <a:cs typeface="AvenirNext LT Pro Regular"/>
              </a:rPr>
              <a:t>The </a:t>
            </a:r>
            <a:r>
              <a:rPr sz="1800" spc="-5" dirty="0">
                <a:latin typeface="AvenirNext LT Pro Regular"/>
                <a:cs typeface="AvenirNext LT Pro Regular"/>
              </a:rPr>
              <a:t>strategic </a:t>
            </a:r>
            <a:r>
              <a:rPr sz="1800" dirty="0">
                <a:latin typeface="AvenirNext LT Pro Regular"/>
                <a:cs typeface="AvenirNext LT Pro Regular"/>
              </a:rPr>
              <a:t>idea </a:t>
            </a:r>
            <a:r>
              <a:rPr sz="1800" spc="-5" dirty="0">
                <a:latin typeface="AvenirNext LT Pro Regular"/>
                <a:cs typeface="AvenirNext LT Pro Regular"/>
              </a:rPr>
              <a:t>that </a:t>
            </a:r>
            <a:r>
              <a:rPr sz="1800" spc="-10" dirty="0">
                <a:latin typeface="AvenirNext LT Pro Regular"/>
                <a:cs typeface="AvenirNext LT Pro Regular"/>
              </a:rPr>
              <a:t>drove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15" dirty="0">
                <a:latin typeface="AvenirNext LT Pro Regular"/>
                <a:cs typeface="AvenirNext LT Pro Regular"/>
              </a:rPr>
              <a:t>effort </a:t>
            </a:r>
            <a:r>
              <a:rPr sz="1800" spc="-5" dirty="0">
                <a:latin typeface="AvenirNext LT Pro Regular"/>
                <a:cs typeface="AvenirNext LT Pro Regular"/>
              </a:rPr>
              <a:t>and </a:t>
            </a:r>
            <a:r>
              <a:rPr sz="1800" dirty="0">
                <a:latin typeface="AvenirNext LT Pro Regular"/>
                <a:cs typeface="AvenirNext LT Pro Regular"/>
              </a:rPr>
              <a:t>led to a solution. </a:t>
            </a:r>
            <a:r>
              <a:rPr sz="1800" i="1" spc="-15" dirty="0">
                <a:latin typeface="AvenirNext LT Pro Regular"/>
                <a:cs typeface="AvenirNext LT Pro Regular"/>
              </a:rPr>
              <a:t>This </a:t>
            </a:r>
            <a:r>
              <a:rPr sz="1800" i="1" dirty="0">
                <a:latin typeface="AvenirNext LT Pro Regular"/>
                <a:cs typeface="AvenirNext LT Pro Regular"/>
              </a:rPr>
              <a:t>should not </a:t>
            </a:r>
            <a:r>
              <a:rPr sz="1800" i="1" spc="-5" dirty="0">
                <a:latin typeface="AvenirNext LT Pro Regular"/>
                <a:cs typeface="AvenirNext LT Pro Regular"/>
              </a:rPr>
              <a:t>be </a:t>
            </a:r>
            <a:r>
              <a:rPr sz="1800" i="1" dirty="0">
                <a:latin typeface="AvenirNext LT Pro Regular"/>
                <a:cs typeface="AvenirNext LT Pro Regular"/>
              </a:rPr>
              <a:t>a </a:t>
            </a:r>
            <a:r>
              <a:rPr sz="1800" i="1" spc="-5" dirty="0">
                <a:latin typeface="AvenirNext LT Pro Regular"/>
                <a:cs typeface="AvenirNext LT Pro Regular"/>
              </a:rPr>
              <a:t>fact or </a:t>
            </a:r>
            <a:r>
              <a:rPr sz="1800" i="1" dirty="0">
                <a:latin typeface="AvenirNext LT Pro Regular"/>
                <a:cs typeface="AvenirNext LT Pro Regular"/>
              </a:rPr>
              <a:t> </a:t>
            </a:r>
            <a:r>
              <a:rPr sz="1800" i="1" spc="-10" dirty="0">
                <a:latin typeface="AvenirNext LT Pro Regular"/>
                <a:cs typeface="AvenirNext LT Pro Regular"/>
              </a:rPr>
              <a:t>regurgitation </a:t>
            </a:r>
            <a:r>
              <a:rPr sz="1800" i="1" spc="-5" dirty="0">
                <a:latin typeface="AvenirNext LT Pro Regular"/>
                <a:cs typeface="AvenirNext LT Pro Regular"/>
              </a:rPr>
              <a:t>of your objectives – </a:t>
            </a:r>
            <a:r>
              <a:rPr sz="1800" i="1" dirty="0">
                <a:latin typeface="AvenirNext LT Pro Regular"/>
                <a:cs typeface="AvenirNext LT Pro Regular"/>
              </a:rPr>
              <a:t>it is the </a:t>
            </a:r>
            <a:r>
              <a:rPr sz="1800" i="1" spc="-10" dirty="0">
                <a:latin typeface="AvenirNext LT Pro Regular"/>
                <a:cs typeface="AvenirNext LT Pro Regular"/>
              </a:rPr>
              <a:t>core </a:t>
            </a:r>
            <a:r>
              <a:rPr sz="1800" i="1" spc="-5" dirty="0">
                <a:latin typeface="AvenirNext LT Pro Regular"/>
                <a:cs typeface="AvenirNext LT Pro Regular"/>
              </a:rPr>
              <a:t>idea that </a:t>
            </a:r>
            <a:r>
              <a:rPr sz="1800" i="1" dirty="0">
                <a:latin typeface="AvenirNext LT Pro Regular"/>
                <a:cs typeface="AvenirNext LT Pro Regular"/>
              </a:rPr>
              <a:t>would </a:t>
            </a:r>
            <a:r>
              <a:rPr sz="1800" i="1" spc="-5" dirty="0">
                <a:latin typeface="AvenirNext LT Pro Regular"/>
                <a:cs typeface="AvenirNext LT Pro Regular"/>
              </a:rPr>
              <a:t>drive </a:t>
            </a:r>
            <a:r>
              <a:rPr sz="1800" i="1" dirty="0">
                <a:latin typeface="AvenirNext LT Pro Regular"/>
                <a:cs typeface="AvenirNext LT Pro Regular"/>
              </a:rPr>
              <a:t>the </a:t>
            </a:r>
            <a:r>
              <a:rPr sz="1800" i="1" spc="-15" dirty="0">
                <a:latin typeface="AvenirNext LT Pro Regular"/>
                <a:cs typeface="AvenirNext LT Pro Regular"/>
              </a:rPr>
              <a:t>effort </a:t>
            </a:r>
            <a:r>
              <a:rPr sz="1800" i="1" dirty="0">
                <a:latin typeface="AvenirNext LT Pro Regular"/>
                <a:cs typeface="AvenirNext LT Pro Regular"/>
              </a:rPr>
              <a:t>and </a:t>
            </a:r>
            <a:r>
              <a:rPr sz="1800" i="1" spc="-5" dirty="0">
                <a:latin typeface="AvenirNext LT Pro Regular"/>
                <a:cs typeface="AvenirNext LT Pro Regular"/>
              </a:rPr>
              <a:t>lead to </a:t>
            </a:r>
            <a:r>
              <a:rPr sz="1800" i="1" spc="-434" dirty="0">
                <a:latin typeface="AvenirNext LT Pro Regular"/>
                <a:cs typeface="AvenirNext LT Pro Regular"/>
              </a:rPr>
              <a:t> </a:t>
            </a:r>
            <a:r>
              <a:rPr sz="1800" i="1" spc="-5" dirty="0">
                <a:latin typeface="AvenirNext LT Pro Regular"/>
                <a:cs typeface="AvenirNext LT Pro Regular"/>
              </a:rPr>
              <a:t>results.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6615430" marR="5080" algn="ctr">
              <a:lnSpc>
                <a:spcPct val="100000"/>
              </a:lnSpc>
              <a:spcBef>
                <a:spcPts val="1630"/>
              </a:spcBef>
            </a:pPr>
            <a:r>
              <a:rPr sz="1400" b="1" dirty="0">
                <a:latin typeface="AvenirNext LT Pro Bold"/>
                <a:cs typeface="AvenirNext LT Pro Bold"/>
              </a:rPr>
              <a:t>EFFIE </a:t>
            </a:r>
            <a:r>
              <a:rPr sz="1400" b="1" spc="-15" dirty="0">
                <a:latin typeface="AvenirNext LT Pro Bold"/>
                <a:cs typeface="AvenirNext LT Pro Bold"/>
              </a:rPr>
              <a:t>TIP: </a:t>
            </a:r>
            <a:r>
              <a:rPr sz="1400" spc="-10" dirty="0">
                <a:latin typeface="AvenirNext LT Pro Regular"/>
                <a:cs typeface="AvenirNext LT Pro Regular"/>
              </a:rPr>
              <a:t>Create </a:t>
            </a:r>
            <a:r>
              <a:rPr sz="1400" dirty="0">
                <a:latin typeface="AvenirNext LT Pro Regular"/>
                <a:cs typeface="AvenirNext LT Pro Regular"/>
              </a:rPr>
              <a:t>a big </a:t>
            </a:r>
            <a:r>
              <a:rPr sz="1400" spc="-5" dirty="0">
                <a:latin typeface="AvenirNext LT Pro Regular"/>
                <a:cs typeface="AvenirNext LT Pro Regular"/>
              </a:rPr>
              <a:t>strategic idea for activity </a:t>
            </a:r>
            <a:r>
              <a:rPr sz="1400" spc="-3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that </a:t>
            </a:r>
            <a:r>
              <a:rPr sz="1400" dirty="0">
                <a:latin typeface="AvenirNext LT Pro Regular"/>
                <a:cs typeface="AvenirNext LT Pro Regular"/>
              </a:rPr>
              <a:t>enables you to </a:t>
            </a:r>
            <a:r>
              <a:rPr sz="1400" spc="-5" dirty="0">
                <a:latin typeface="AvenirNext LT Pro Regular"/>
                <a:cs typeface="AvenirNext LT Pro Regular"/>
              </a:rPr>
              <a:t>pivot </a:t>
            </a:r>
            <a:r>
              <a:rPr sz="1400" spc="-10" dirty="0">
                <a:latin typeface="AvenirNext LT Pro Regular"/>
                <a:cs typeface="AvenirNext LT Pro Regular"/>
              </a:rPr>
              <a:t>from </a:t>
            </a:r>
            <a:r>
              <a:rPr sz="1400" dirty="0">
                <a:latin typeface="AvenirNext LT Pro Regular"/>
                <a:cs typeface="AvenirNext LT Pro Regular"/>
              </a:rPr>
              <a:t>the </a:t>
            </a:r>
            <a:r>
              <a:rPr sz="1400" spc="-5" dirty="0">
                <a:latin typeface="AvenirNext LT Pro Regular"/>
                <a:cs typeface="AvenirNext LT Pro Regular"/>
              </a:rPr>
              <a:t>challenge </a:t>
            </a:r>
            <a:r>
              <a:rPr sz="1400" dirty="0">
                <a:latin typeface="AvenirNext LT Pro Regular"/>
                <a:cs typeface="AvenirNext LT Pro Regular"/>
              </a:rPr>
              <a:t>to 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solution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for</a:t>
            </a:r>
            <a:r>
              <a:rPr sz="1400" dirty="0">
                <a:latin typeface="AvenirNext LT Pro Regular"/>
                <a:cs typeface="AvenirNext LT Pro Regular"/>
              </a:rPr>
              <a:t> 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brand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and</a:t>
            </a:r>
            <a:r>
              <a:rPr sz="1400" spc="-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customer.</a:t>
            </a:r>
            <a:endParaRPr sz="14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9980930" cy="188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STRATEGIC</a:t>
            </a:r>
            <a:r>
              <a:rPr sz="1900" b="1" spc="-1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IDEA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2B</a:t>
            </a:r>
            <a:endParaRPr sz="14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06045">
              <a:lnSpc>
                <a:spcPct val="100000"/>
              </a:lnSpc>
            </a:pPr>
            <a:r>
              <a:rPr sz="1800" spc="20" dirty="0">
                <a:latin typeface="AvenirNext LT Pro Regular"/>
                <a:cs typeface="AvenirNext LT Pro Regular"/>
              </a:rPr>
              <a:t>An</a:t>
            </a:r>
            <a:r>
              <a:rPr sz="1800" spc="80" dirty="0">
                <a:latin typeface="AvenirNext LT Pro Regular"/>
                <a:cs typeface="AvenirNext LT Pro Regular"/>
              </a:rPr>
              <a:t> </a:t>
            </a:r>
            <a:r>
              <a:rPr sz="1800" spc="40" dirty="0">
                <a:latin typeface="AvenirNext LT Pro Regular"/>
                <a:cs typeface="AvenirNext LT Pro Regular"/>
              </a:rPr>
              <a:t>insight</a:t>
            </a:r>
            <a:r>
              <a:rPr sz="1800" spc="80" dirty="0">
                <a:latin typeface="AvenirNext LT Pro Regular"/>
                <a:cs typeface="AvenirNext LT Pro Regular"/>
              </a:rPr>
              <a:t> </a:t>
            </a:r>
            <a:r>
              <a:rPr sz="1800" spc="30" dirty="0">
                <a:latin typeface="AvenirNext LT Pro Regular"/>
                <a:cs typeface="AvenirNext LT Pro Regular"/>
              </a:rPr>
              <a:t>is…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Uncovering</a:t>
            </a:r>
            <a:r>
              <a:rPr sz="1800" i="1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new</a:t>
            </a:r>
            <a:r>
              <a:rPr sz="1800" i="1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meaning</a:t>
            </a:r>
            <a:r>
              <a:rPr sz="1800" i="1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i="1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create</a:t>
            </a:r>
            <a:r>
              <a:rPr sz="1800" i="1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new</a:t>
            </a:r>
            <a:r>
              <a:rPr sz="1800" i="1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value,</a:t>
            </a:r>
            <a:r>
              <a:rPr sz="1800" i="1" spc="-7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</a:t>
            </a:r>
            <a:r>
              <a:rPr sz="1800" i="1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 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context</a:t>
            </a:r>
            <a:r>
              <a:rPr sz="1800" i="1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of</a:t>
            </a:r>
            <a:r>
              <a:rPr sz="1800" i="1" spc="5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i="1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i="1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objectives.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 marL="106045">
              <a:lnSpc>
                <a:spcPct val="100000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Ensure</a:t>
            </a:r>
            <a:r>
              <a:rPr sz="1800" spc="-5" dirty="0">
                <a:latin typeface="AvenirNext LT Pro Regular"/>
                <a:cs typeface="AvenirNext LT Pro Regular"/>
              </a:rPr>
              <a:t> you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present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true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vs.</a:t>
            </a:r>
            <a:r>
              <a:rPr sz="1800" spc="-7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information.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6147" y="3334511"/>
            <a:ext cx="754380" cy="55372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39065">
              <a:lnSpc>
                <a:spcPts val="4180"/>
              </a:lnSpc>
            </a:pPr>
            <a:r>
              <a:rPr sz="36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vs</a:t>
            </a:r>
            <a:endParaRPr sz="3600"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9676" y="3259835"/>
            <a:ext cx="2954020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191770" rIns="0" bIns="0" rtlCol="0">
            <a:spAutoFit/>
          </a:bodyPr>
          <a:lstStyle/>
          <a:p>
            <a:pPr marL="821690">
              <a:lnSpc>
                <a:spcPct val="100000"/>
              </a:lnSpc>
              <a:spcBef>
                <a:spcPts val="1510"/>
              </a:spcBef>
            </a:pP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Information</a:t>
            </a:r>
            <a:endParaRPr sz="1800">
              <a:latin typeface="AvenirNext LT Pro Bold"/>
              <a:cs typeface="AvenirNext LT Pro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8513" y="4148213"/>
            <a:ext cx="278955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sz="1400" i="1" spc="-5" dirty="0">
                <a:latin typeface="AvenirNext LT Pro Regular"/>
                <a:cs typeface="AvenirNext LT Pro Regular"/>
              </a:rPr>
              <a:t>Information </a:t>
            </a:r>
            <a:r>
              <a:rPr sz="1400" dirty="0">
                <a:latin typeface="AvenirNext LT Pro Regular"/>
                <a:cs typeface="AvenirNext LT Pro Regular"/>
              </a:rPr>
              <a:t>is a </a:t>
            </a:r>
            <a:r>
              <a:rPr sz="1400" spc="-5" dirty="0">
                <a:latin typeface="AvenirNext LT Pro Regular"/>
                <a:cs typeface="AvenirNext LT Pro Regular"/>
              </a:rPr>
              <a:t>collection of data points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that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we</a:t>
            </a:r>
            <a:r>
              <a:rPr sz="1400" spc="-5" dirty="0">
                <a:latin typeface="AvenirNext LT Pro Regular"/>
                <a:cs typeface="AvenirNext LT Pro Regular"/>
              </a:rPr>
              <a:t> can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use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to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understand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something</a:t>
            </a:r>
            <a:r>
              <a:rPr sz="1400" spc="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about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thing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being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measured.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8513" y="5233638"/>
            <a:ext cx="2707005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How </a:t>
            </a:r>
            <a:r>
              <a:rPr sz="1400" dirty="0">
                <a:latin typeface="AvenirNext LT Pro Regular"/>
                <a:cs typeface="AvenirNext LT Pro Regular"/>
              </a:rPr>
              <a:t>do we </a:t>
            </a:r>
            <a:r>
              <a:rPr sz="1400" spc="-5" dirty="0">
                <a:latin typeface="AvenirNext LT Pro Regular"/>
                <a:cs typeface="AvenirNext LT Pro Regular"/>
              </a:rPr>
              <a:t>know </a:t>
            </a:r>
            <a:r>
              <a:rPr sz="1400" spc="-10" dirty="0">
                <a:latin typeface="AvenirNext LT Pro Regular"/>
                <a:cs typeface="AvenirNext LT Pro Regular"/>
              </a:rPr>
              <a:t>what </a:t>
            </a:r>
            <a:r>
              <a:rPr sz="1400" spc="-5" dirty="0">
                <a:latin typeface="AvenirNext LT Pro Regular"/>
                <a:cs typeface="AvenirNext LT Pro Regular"/>
              </a:rPr>
              <a:t>actions </a:t>
            </a:r>
            <a:r>
              <a:rPr sz="1400" dirty="0">
                <a:latin typeface="AvenirNext LT Pro Regular"/>
                <a:cs typeface="AvenirNext LT Pro Regular"/>
              </a:rPr>
              <a:t>to </a:t>
            </a:r>
            <a:r>
              <a:rPr sz="1400" spc="-10" dirty="0">
                <a:latin typeface="AvenirNext LT Pro Regular"/>
                <a:cs typeface="AvenirNext LT Pro Regular"/>
              </a:rPr>
              <a:t>take?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25" dirty="0">
                <a:latin typeface="AvenirNext LT Pro Regular"/>
                <a:cs typeface="AvenirNext LT Pro Regular"/>
              </a:rPr>
              <a:t>For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that </a:t>
            </a:r>
            <a:r>
              <a:rPr sz="1400" dirty="0">
                <a:latin typeface="AvenirNext LT Pro Regular"/>
                <a:cs typeface="AvenirNext LT Pro Regular"/>
              </a:rPr>
              <a:t>we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need </a:t>
            </a:r>
            <a:r>
              <a:rPr sz="1400" i="1" spc="-5" dirty="0">
                <a:latin typeface="AvenirNext LT Pro Regular"/>
                <a:cs typeface="AvenirNext LT Pro Regular"/>
              </a:rPr>
              <a:t>insights</a:t>
            </a:r>
            <a:r>
              <a:rPr sz="1400" spc="-5" dirty="0">
                <a:latin typeface="AvenirNext LT Pro Regular"/>
                <a:cs typeface="AvenirNext LT Pro Regular"/>
              </a:rPr>
              <a:t>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06056" y="3259835"/>
            <a:ext cx="2792095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1911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05"/>
              </a:spcBef>
            </a:pP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Insight</a:t>
            </a:r>
            <a:endParaRPr sz="1800">
              <a:latin typeface="AvenirNext LT Pro Bold"/>
              <a:cs typeface="AvenirNext LT Pro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37166" y="4148213"/>
            <a:ext cx="2664460" cy="10894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sz="1400" i="1" spc="-5" dirty="0">
                <a:latin typeface="AvenirNext LT Pro Regular"/>
                <a:cs typeface="AvenirNext LT Pro Regular"/>
              </a:rPr>
              <a:t>Insight</a:t>
            </a:r>
            <a:r>
              <a:rPr sz="1400" i="1" spc="-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is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gained</a:t>
            </a:r>
            <a:r>
              <a:rPr sz="1400" spc="3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by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analyzing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data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information</a:t>
            </a:r>
            <a:r>
              <a:rPr sz="1400" dirty="0">
                <a:latin typeface="AvenirNext LT Pro Regular"/>
                <a:cs typeface="AvenirNext LT Pro Regular"/>
              </a:rPr>
              <a:t> to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understand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what</a:t>
            </a:r>
            <a:r>
              <a:rPr sz="1400" spc="-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is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going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on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with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situation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or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phenomena.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35793" y="5388099"/>
            <a:ext cx="26231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venirNext LT Pro Regular"/>
                <a:cs typeface="AvenirNext LT Pro Regular"/>
              </a:rPr>
              <a:t>The</a:t>
            </a:r>
            <a:r>
              <a:rPr sz="1400" spc="-5" dirty="0">
                <a:latin typeface="AvenirNext LT Pro Regular"/>
                <a:cs typeface="AvenirNext LT Pro Regular"/>
              </a:rPr>
              <a:t> insight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can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then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be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used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to</a:t>
            </a:r>
            <a:r>
              <a:rPr sz="1400" spc="-10" dirty="0">
                <a:latin typeface="AvenirNext LT Pro Regular"/>
                <a:cs typeface="AvenirNext LT Pro Regular"/>
              </a:rPr>
              <a:t> make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better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business</a:t>
            </a:r>
            <a:r>
              <a:rPr sz="1400" spc="3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decisions.</a:t>
            </a:r>
            <a:endParaRPr sz="14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5299075" cy="1340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</a:t>
            </a:r>
            <a:r>
              <a:rPr lang="en-US"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Y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06045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Use the </a:t>
            </a:r>
            <a:r>
              <a:rPr sz="1800" dirty="0">
                <a:latin typeface="AvenirNext LT Pro Regular"/>
                <a:cs typeface="AvenirNext LT Pro Regular"/>
              </a:rPr>
              <a:t>3Cs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help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identify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evaluate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insights.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44696" y="2602992"/>
            <a:ext cx="2131060" cy="2129155"/>
          </a:xfrm>
          <a:custGeom>
            <a:avLst/>
            <a:gdLst/>
            <a:ahLst/>
            <a:cxnLst/>
            <a:rect l="l" t="t" r="r" b="b"/>
            <a:pathLst>
              <a:path w="2131060" h="2129154">
                <a:moveTo>
                  <a:pt x="1065276" y="0"/>
                </a:moveTo>
                <a:lnTo>
                  <a:pt x="1016513" y="1095"/>
                </a:lnTo>
                <a:lnTo>
                  <a:pt x="968313" y="4350"/>
                </a:lnTo>
                <a:lnTo>
                  <a:pt x="920723" y="9717"/>
                </a:lnTo>
                <a:lnTo>
                  <a:pt x="873790" y="17150"/>
                </a:lnTo>
                <a:lnTo>
                  <a:pt x="827560" y="26601"/>
                </a:lnTo>
                <a:lnTo>
                  <a:pt x="782081" y="38025"/>
                </a:lnTo>
                <a:lnTo>
                  <a:pt x="737400" y="51372"/>
                </a:lnTo>
                <a:lnTo>
                  <a:pt x="693564" y="66597"/>
                </a:lnTo>
                <a:lnTo>
                  <a:pt x="650620" y="83653"/>
                </a:lnTo>
                <a:lnTo>
                  <a:pt x="608615" y="102493"/>
                </a:lnTo>
                <a:lnTo>
                  <a:pt x="567595" y="123069"/>
                </a:lnTo>
                <a:lnTo>
                  <a:pt x="527608" y="145335"/>
                </a:lnTo>
                <a:lnTo>
                  <a:pt x="488701" y="169244"/>
                </a:lnTo>
                <a:lnTo>
                  <a:pt x="450921" y="194749"/>
                </a:lnTo>
                <a:lnTo>
                  <a:pt x="414315" y="221802"/>
                </a:lnTo>
                <a:lnTo>
                  <a:pt x="378930" y="250358"/>
                </a:lnTo>
                <a:lnTo>
                  <a:pt x="344812" y="280368"/>
                </a:lnTo>
                <a:lnTo>
                  <a:pt x="312010" y="311786"/>
                </a:lnTo>
                <a:lnTo>
                  <a:pt x="280569" y="344565"/>
                </a:lnTo>
                <a:lnTo>
                  <a:pt x="250538" y="378658"/>
                </a:lnTo>
                <a:lnTo>
                  <a:pt x="221962" y="414018"/>
                </a:lnTo>
                <a:lnTo>
                  <a:pt x="194889" y="450598"/>
                </a:lnTo>
                <a:lnTo>
                  <a:pt x="169366" y="488351"/>
                </a:lnTo>
                <a:lnTo>
                  <a:pt x="145440" y="527230"/>
                </a:lnTo>
                <a:lnTo>
                  <a:pt x="123158" y="567188"/>
                </a:lnTo>
                <a:lnTo>
                  <a:pt x="102567" y="608179"/>
                </a:lnTo>
                <a:lnTo>
                  <a:pt x="83714" y="650154"/>
                </a:lnTo>
                <a:lnTo>
                  <a:pt x="66645" y="693068"/>
                </a:lnTo>
                <a:lnTo>
                  <a:pt x="51409" y="736872"/>
                </a:lnTo>
                <a:lnTo>
                  <a:pt x="38052" y="781521"/>
                </a:lnTo>
                <a:lnTo>
                  <a:pt x="26621" y="826968"/>
                </a:lnTo>
                <a:lnTo>
                  <a:pt x="17162" y="873164"/>
                </a:lnTo>
                <a:lnTo>
                  <a:pt x="9724" y="920064"/>
                </a:lnTo>
                <a:lnTo>
                  <a:pt x="4353" y="967620"/>
                </a:lnTo>
                <a:lnTo>
                  <a:pt x="1096" y="1015786"/>
                </a:lnTo>
                <a:lnTo>
                  <a:pt x="0" y="1064513"/>
                </a:lnTo>
                <a:lnTo>
                  <a:pt x="1096" y="1113241"/>
                </a:lnTo>
                <a:lnTo>
                  <a:pt x="4353" y="1161407"/>
                </a:lnTo>
                <a:lnTo>
                  <a:pt x="9724" y="1208963"/>
                </a:lnTo>
                <a:lnTo>
                  <a:pt x="17162" y="1255863"/>
                </a:lnTo>
                <a:lnTo>
                  <a:pt x="26621" y="1302059"/>
                </a:lnTo>
                <a:lnTo>
                  <a:pt x="38052" y="1347506"/>
                </a:lnTo>
                <a:lnTo>
                  <a:pt x="51409" y="1392155"/>
                </a:lnTo>
                <a:lnTo>
                  <a:pt x="66645" y="1435959"/>
                </a:lnTo>
                <a:lnTo>
                  <a:pt x="83714" y="1478873"/>
                </a:lnTo>
                <a:lnTo>
                  <a:pt x="102567" y="1520848"/>
                </a:lnTo>
                <a:lnTo>
                  <a:pt x="123158" y="1561839"/>
                </a:lnTo>
                <a:lnTo>
                  <a:pt x="145440" y="1601797"/>
                </a:lnTo>
                <a:lnTo>
                  <a:pt x="169366" y="1640676"/>
                </a:lnTo>
                <a:lnTo>
                  <a:pt x="194889" y="1678429"/>
                </a:lnTo>
                <a:lnTo>
                  <a:pt x="221962" y="1715009"/>
                </a:lnTo>
                <a:lnTo>
                  <a:pt x="250538" y="1750369"/>
                </a:lnTo>
                <a:lnTo>
                  <a:pt x="280569" y="1784462"/>
                </a:lnTo>
                <a:lnTo>
                  <a:pt x="312010" y="1817241"/>
                </a:lnTo>
                <a:lnTo>
                  <a:pt x="344812" y="1848659"/>
                </a:lnTo>
                <a:lnTo>
                  <a:pt x="378930" y="1878669"/>
                </a:lnTo>
                <a:lnTo>
                  <a:pt x="414315" y="1907225"/>
                </a:lnTo>
                <a:lnTo>
                  <a:pt x="450921" y="1934278"/>
                </a:lnTo>
                <a:lnTo>
                  <a:pt x="488701" y="1959783"/>
                </a:lnTo>
                <a:lnTo>
                  <a:pt x="527608" y="1983692"/>
                </a:lnTo>
                <a:lnTo>
                  <a:pt x="567595" y="2005958"/>
                </a:lnTo>
                <a:lnTo>
                  <a:pt x="608615" y="2026534"/>
                </a:lnTo>
                <a:lnTo>
                  <a:pt x="650620" y="2045374"/>
                </a:lnTo>
                <a:lnTo>
                  <a:pt x="693564" y="2062430"/>
                </a:lnTo>
                <a:lnTo>
                  <a:pt x="737400" y="2077655"/>
                </a:lnTo>
                <a:lnTo>
                  <a:pt x="782081" y="2091002"/>
                </a:lnTo>
                <a:lnTo>
                  <a:pt x="827560" y="2102426"/>
                </a:lnTo>
                <a:lnTo>
                  <a:pt x="873790" y="2111877"/>
                </a:lnTo>
                <a:lnTo>
                  <a:pt x="920723" y="2119310"/>
                </a:lnTo>
                <a:lnTo>
                  <a:pt x="968313" y="2124677"/>
                </a:lnTo>
                <a:lnTo>
                  <a:pt x="1016513" y="2127932"/>
                </a:lnTo>
                <a:lnTo>
                  <a:pt x="1065276" y="2129027"/>
                </a:lnTo>
                <a:lnTo>
                  <a:pt x="1114038" y="2127932"/>
                </a:lnTo>
                <a:lnTo>
                  <a:pt x="1162238" y="2124677"/>
                </a:lnTo>
                <a:lnTo>
                  <a:pt x="1209828" y="2119310"/>
                </a:lnTo>
                <a:lnTo>
                  <a:pt x="1256761" y="2111877"/>
                </a:lnTo>
                <a:lnTo>
                  <a:pt x="1302991" y="2102426"/>
                </a:lnTo>
                <a:lnTo>
                  <a:pt x="1348470" y="2091002"/>
                </a:lnTo>
                <a:lnTo>
                  <a:pt x="1393151" y="2077655"/>
                </a:lnTo>
                <a:lnTo>
                  <a:pt x="1436987" y="2062430"/>
                </a:lnTo>
                <a:lnTo>
                  <a:pt x="1479931" y="2045374"/>
                </a:lnTo>
                <a:lnTo>
                  <a:pt x="1521936" y="2026534"/>
                </a:lnTo>
                <a:lnTo>
                  <a:pt x="1562956" y="2005958"/>
                </a:lnTo>
                <a:lnTo>
                  <a:pt x="1602943" y="1983692"/>
                </a:lnTo>
                <a:lnTo>
                  <a:pt x="1641850" y="1959783"/>
                </a:lnTo>
                <a:lnTo>
                  <a:pt x="1679630" y="1934278"/>
                </a:lnTo>
                <a:lnTo>
                  <a:pt x="1716236" y="1907225"/>
                </a:lnTo>
                <a:lnTo>
                  <a:pt x="1751621" y="1878669"/>
                </a:lnTo>
                <a:lnTo>
                  <a:pt x="1785739" y="1848659"/>
                </a:lnTo>
                <a:lnTo>
                  <a:pt x="1818541" y="1817241"/>
                </a:lnTo>
                <a:lnTo>
                  <a:pt x="1849982" y="1784462"/>
                </a:lnTo>
                <a:lnTo>
                  <a:pt x="1880013" y="1750369"/>
                </a:lnTo>
                <a:lnTo>
                  <a:pt x="1908589" y="1715009"/>
                </a:lnTo>
                <a:lnTo>
                  <a:pt x="1935662" y="1678429"/>
                </a:lnTo>
                <a:lnTo>
                  <a:pt x="1961185" y="1640676"/>
                </a:lnTo>
                <a:lnTo>
                  <a:pt x="1985111" y="1601797"/>
                </a:lnTo>
                <a:lnTo>
                  <a:pt x="2007393" y="1561839"/>
                </a:lnTo>
                <a:lnTo>
                  <a:pt x="2027984" y="1520848"/>
                </a:lnTo>
                <a:lnTo>
                  <a:pt x="2046837" y="1478873"/>
                </a:lnTo>
                <a:lnTo>
                  <a:pt x="2063906" y="1435959"/>
                </a:lnTo>
                <a:lnTo>
                  <a:pt x="2079142" y="1392155"/>
                </a:lnTo>
                <a:lnTo>
                  <a:pt x="2092499" y="1347506"/>
                </a:lnTo>
                <a:lnTo>
                  <a:pt x="2103930" y="1302059"/>
                </a:lnTo>
                <a:lnTo>
                  <a:pt x="2113389" y="1255863"/>
                </a:lnTo>
                <a:lnTo>
                  <a:pt x="2120827" y="1208963"/>
                </a:lnTo>
                <a:lnTo>
                  <a:pt x="2126198" y="1161407"/>
                </a:lnTo>
                <a:lnTo>
                  <a:pt x="2129455" y="1113241"/>
                </a:lnTo>
                <a:lnTo>
                  <a:pt x="2130552" y="1064513"/>
                </a:lnTo>
                <a:lnTo>
                  <a:pt x="2129455" y="1015786"/>
                </a:lnTo>
                <a:lnTo>
                  <a:pt x="2126198" y="967620"/>
                </a:lnTo>
                <a:lnTo>
                  <a:pt x="2120827" y="920064"/>
                </a:lnTo>
                <a:lnTo>
                  <a:pt x="2113389" y="873164"/>
                </a:lnTo>
                <a:lnTo>
                  <a:pt x="2103930" y="826968"/>
                </a:lnTo>
                <a:lnTo>
                  <a:pt x="2092499" y="781521"/>
                </a:lnTo>
                <a:lnTo>
                  <a:pt x="2079142" y="736872"/>
                </a:lnTo>
                <a:lnTo>
                  <a:pt x="2063906" y="693068"/>
                </a:lnTo>
                <a:lnTo>
                  <a:pt x="2046837" y="650154"/>
                </a:lnTo>
                <a:lnTo>
                  <a:pt x="2027984" y="608179"/>
                </a:lnTo>
                <a:lnTo>
                  <a:pt x="2007393" y="567188"/>
                </a:lnTo>
                <a:lnTo>
                  <a:pt x="1985111" y="527230"/>
                </a:lnTo>
                <a:lnTo>
                  <a:pt x="1961185" y="488351"/>
                </a:lnTo>
                <a:lnTo>
                  <a:pt x="1935662" y="450598"/>
                </a:lnTo>
                <a:lnTo>
                  <a:pt x="1908589" y="414018"/>
                </a:lnTo>
                <a:lnTo>
                  <a:pt x="1880013" y="378658"/>
                </a:lnTo>
                <a:lnTo>
                  <a:pt x="1849982" y="344565"/>
                </a:lnTo>
                <a:lnTo>
                  <a:pt x="1818541" y="311786"/>
                </a:lnTo>
                <a:lnTo>
                  <a:pt x="1785739" y="280368"/>
                </a:lnTo>
                <a:lnTo>
                  <a:pt x="1751621" y="250358"/>
                </a:lnTo>
                <a:lnTo>
                  <a:pt x="1716236" y="221802"/>
                </a:lnTo>
                <a:lnTo>
                  <a:pt x="1679630" y="194749"/>
                </a:lnTo>
                <a:lnTo>
                  <a:pt x="1641850" y="169244"/>
                </a:lnTo>
                <a:lnTo>
                  <a:pt x="1602943" y="145335"/>
                </a:lnTo>
                <a:lnTo>
                  <a:pt x="1562956" y="123069"/>
                </a:lnTo>
                <a:lnTo>
                  <a:pt x="1521936" y="102493"/>
                </a:lnTo>
                <a:lnTo>
                  <a:pt x="1479931" y="83653"/>
                </a:lnTo>
                <a:lnTo>
                  <a:pt x="1436987" y="66597"/>
                </a:lnTo>
                <a:lnTo>
                  <a:pt x="1393151" y="51372"/>
                </a:lnTo>
                <a:lnTo>
                  <a:pt x="1348470" y="38025"/>
                </a:lnTo>
                <a:lnTo>
                  <a:pt x="1302991" y="26601"/>
                </a:lnTo>
                <a:lnTo>
                  <a:pt x="1256761" y="17150"/>
                </a:lnTo>
                <a:lnTo>
                  <a:pt x="1209828" y="9717"/>
                </a:lnTo>
                <a:lnTo>
                  <a:pt x="1162238" y="4350"/>
                </a:lnTo>
                <a:lnTo>
                  <a:pt x="1114038" y="1095"/>
                </a:lnTo>
                <a:lnTo>
                  <a:pt x="1065276" y="0"/>
                </a:lnTo>
                <a:close/>
              </a:path>
            </a:pathLst>
          </a:custGeom>
          <a:solidFill>
            <a:srgbClr val="B4965A">
              <a:alpha val="2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07705" y="3033304"/>
            <a:ext cx="1206500" cy="1247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venirNext LT Pro Bold"/>
                <a:cs typeface="AvenirNext LT Pro Bold"/>
              </a:rPr>
              <a:t>CAPTURE</a:t>
            </a:r>
            <a:endParaRPr sz="2000">
              <a:latin typeface="AvenirNext LT Pro Bold"/>
              <a:cs typeface="AvenirNext LT Pro Bold"/>
            </a:endParaRPr>
          </a:p>
          <a:p>
            <a:pPr marL="30480" marR="26670" indent="-635" algn="ctr">
              <a:lnSpc>
                <a:spcPct val="100000"/>
              </a:lnSpc>
              <a:spcBef>
                <a:spcPts val="10"/>
              </a:spcBef>
            </a:pPr>
            <a:r>
              <a:rPr sz="2000" spc="-15" dirty="0">
                <a:latin typeface="AvenirNext LT Pro Regular"/>
                <a:cs typeface="AvenirNext LT Pro Regular"/>
              </a:rPr>
              <a:t>The </a:t>
            </a:r>
            <a:r>
              <a:rPr sz="2000" spc="-10" dirty="0">
                <a:latin typeface="AvenirNext LT Pro Regular"/>
                <a:cs typeface="AvenirNext LT Pro Regular"/>
              </a:rPr>
              <a:t> </a:t>
            </a:r>
            <a:r>
              <a:rPr sz="2000" dirty="0">
                <a:latin typeface="AvenirNext LT Pro Regular"/>
                <a:cs typeface="AvenirNext LT Pro Regular"/>
              </a:rPr>
              <a:t>customer </a:t>
            </a:r>
            <a:r>
              <a:rPr sz="2000" spc="-484" dirty="0">
                <a:latin typeface="AvenirNext LT Pro Regular"/>
                <a:cs typeface="AvenirNext LT Pro Regular"/>
              </a:rPr>
              <a:t> </a:t>
            </a:r>
            <a:r>
              <a:rPr sz="2000" spc="5" dirty="0">
                <a:latin typeface="AvenirNext LT Pro Regular"/>
                <a:cs typeface="AvenirNext LT Pro Regular"/>
              </a:rPr>
              <a:t>c</a:t>
            </a:r>
            <a:r>
              <a:rPr sz="2000" spc="-5" dirty="0">
                <a:latin typeface="AvenirNext LT Pro Regular"/>
                <a:cs typeface="AvenirNext LT Pro Regular"/>
              </a:rPr>
              <a:t>hall</a:t>
            </a:r>
            <a:r>
              <a:rPr sz="2000" spc="5" dirty="0">
                <a:latin typeface="AvenirNext LT Pro Regular"/>
                <a:cs typeface="AvenirNext LT Pro Regular"/>
              </a:rPr>
              <a:t>e</a:t>
            </a:r>
            <a:r>
              <a:rPr sz="2000" dirty="0">
                <a:latin typeface="AvenirNext LT Pro Regular"/>
                <a:cs typeface="AvenirNext LT Pro Regular"/>
              </a:rPr>
              <a:t>n</a:t>
            </a:r>
            <a:r>
              <a:rPr sz="2000" spc="5" dirty="0">
                <a:latin typeface="AvenirNext LT Pro Regular"/>
                <a:cs typeface="AvenirNext LT Pro Regular"/>
              </a:rPr>
              <a:t>g</a:t>
            </a:r>
            <a:r>
              <a:rPr sz="2000" dirty="0">
                <a:latin typeface="AvenirNext LT Pro Regular"/>
                <a:cs typeface="AvenirNext LT Pro Regular"/>
              </a:rPr>
              <a:t>e</a:t>
            </a:r>
            <a:endParaRPr sz="2000">
              <a:latin typeface="AvenirNext LT Pro Regular"/>
              <a:cs typeface="AvenirNext LT Pro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94832" y="2293620"/>
            <a:ext cx="2613660" cy="2613660"/>
          </a:xfrm>
          <a:custGeom>
            <a:avLst/>
            <a:gdLst/>
            <a:ahLst/>
            <a:cxnLst/>
            <a:rect l="l" t="t" r="r" b="b"/>
            <a:pathLst>
              <a:path w="2613659" h="2613660">
                <a:moveTo>
                  <a:pt x="1306830" y="0"/>
                </a:moveTo>
                <a:lnTo>
                  <a:pt x="1258921" y="861"/>
                </a:lnTo>
                <a:lnTo>
                  <a:pt x="1211447" y="3427"/>
                </a:lnTo>
                <a:lnTo>
                  <a:pt x="1164436" y="7668"/>
                </a:lnTo>
                <a:lnTo>
                  <a:pt x="1117919" y="13553"/>
                </a:lnTo>
                <a:lnTo>
                  <a:pt x="1071925" y="21054"/>
                </a:lnTo>
                <a:lnTo>
                  <a:pt x="1026484" y="30141"/>
                </a:lnTo>
                <a:lnTo>
                  <a:pt x="981625" y="40785"/>
                </a:lnTo>
                <a:lnTo>
                  <a:pt x="937377" y="52955"/>
                </a:lnTo>
                <a:lnTo>
                  <a:pt x="893771" y="66623"/>
                </a:lnTo>
                <a:lnTo>
                  <a:pt x="850835" y="81758"/>
                </a:lnTo>
                <a:lnTo>
                  <a:pt x="808599" y="98332"/>
                </a:lnTo>
                <a:lnTo>
                  <a:pt x="767093" y="116315"/>
                </a:lnTo>
                <a:lnTo>
                  <a:pt x="726346" y="135677"/>
                </a:lnTo>
                <a:lnTo>
                  <a:pt x="686388" y="156388"/>
                </a:lnTo>
                <a:lnTo>
                  <a:pt x="647248" y="178420"/>
                </a:lnTo>
                <a:lnTo>
                  <a:pt x="608956" y="201743"/>
                </a:lnTo>
                <a:lnTo>
                  <a:pt x="571541" y="226327"/>
                </a:lnTo>
                <a:lnTo>
                  <a:pt x="535033" y="252142"/>
                </a:lnTo>
                <a:lnTo>
                  <a:pt x="499462" y="279160"/>
                </a:lnTo>
                <a:lnTo>
                  <a:pt x="464856" y="307350"/>
                </a:lnTo>
                <a:lnTo>
                  <a:pt x="431246" y="336683"/>
                </a:lnTo>
                <a:lnTo>
                  <a:pt x="398661" y="367130"/>
                </a:lnTo>
                <a:lnTo>
                  <a:pt x="367130" y="398661"/>
                </a:lnTo>
                <a:lnTo>
                  <a:pt x="336683" y="431246"/>
                </a:lnTo>
                <a:lnTo>
                  <a:pt x="307350" y="464856"/>
                </a:lnTo>
                <a:lnTo>
                  <a:pt x="279160" y="499462"/>
                </a:lnTo>
                <a:lnTo>
                  <a:pt x="252142" y="535033"/>
                </a:lnTo>
                <a:lnTo>
                  <a:pt x="226327" y="571541"/>
                </a:lnTo>
                <a:lnTo>
                  <a:pt x="201743" y="608956"/>
                </a:lnTo>
                <a:lnTo>
                  <a:pt x="178420" y="647248"/>
                </a:lnTo>
                <a:lnTo>
                  <a:pt x="156388" y="686388"/>
                </a:lnTo>
                <a:lnTo>
                  <a:pt x="135677" y="726346"/>
                </a:lnTo>
                <a:lnTo>
                  <a:pt x="116315" y="767093"/>
                </a:lnTo>
                <a:lnTo>
                  <a:pt x="98332" y="808599"/>
                </a:lnTo>
                <a:lnTo>
                  <a:pt x="81758" y="850835"/>
                </a:lnTo>
                <a:lnTo>
                  <a:pt x="66623" y="893771"/>
                </a:lnTo>
                <a:lnTo>
                  <a:pt x="52955" y="937377"/>
                </a:lnTo>
                <a:lnTo>
                  <a:pt x="40785" y="981625"/>
                </a:lnTo>
                <a:lnTo>
                  <a:pt x="30141" y="1026484"/>
                </a:lnTo>
                <a:lnTo>
                  <a:pt x="21054" y="1071925"/>
                </a:lnTo>
                <a:lnTo>
                  <a:pt x="13553" y="1117919"/>
                </a:lnTo>
                <a:lnTo>
                  <a:pt x="7668" y="1164436"/>
                </a:lnTo>
                <a:lnTo>
                  <a:pt x="3427" y="1211447"/>
                </a:lnTo>
                <a:lnTo>
                  <a:pt x="861" y="1258921"/>
                </a:lnTo>
                <a:lnTo>
                  <a:pt x="0" y="1306829"/>
                </a:lnTo>
                <a:lnTo>
                  <a:pt x="861" y="1354738"/>
                </a:lnTo>
                <a:lnTo>
                  <a:pt x="3427" y="1402212"/>
                </a:lnTo>
                <a:lnTo>
                  <a:pt x="7668" y="1449223"/>
                </a:lnTo>
                <a:lnTo>
                  <a:pt x="13553" y="1495740"/>
                </a:lnTo>
                <a:lnTo>
                  <a:pt x="21054" y="1541734"/>
                </a:lnTo>
                <a:lnTo>
                  <a:pt x="30141" y="1587175"/>
                </a:lnTo>
                <a:lnTo>
                  <a:pt x="40785" y="1632034"/>
                </a:lnTo>
                <a:lnTo>
                  <a:pt x="52955" y="1676282"/>
                </a:lnTo>
                <a:lnTo>
                  <a:pt x="66623" y="1719888"/>
                </a:lnTo>
                <a:lnTo>
                  <a:pt x="81758" y="1762824"/>
                </a:lnTo>
                <a:lnTo>
                  <a:pt x="98332" y="1805060"/>
                </a:lnTo>
                <a:lnTo>
                  <a:pt x="116315" y="1846566"/>
                </a:lnTo>
                <a:lnTo>
                  <a:pt x="135677" y="1887313"/>
                </a:lnTo>
                <a:lnTo>
                  <a:pt x="156388" y="1927271"/>
                </a:lnTo>
                <a:lnTo>
                  <a:pt x="178420" y="1966411"/>
                </a:lnTo>
                <a:lnTo>
                  <a:pt x="201743" y="2004703"/>
                </a:lnTo>
                <a:lnTo>
                  <a:pt x="226327" y="2042118"/>
                </a:lnTo>
                <a:lnTo>
                  <a:pt x="252142" y="2078626"/>
                </a:lnTo>
                <a:lnTo>
                  <a:pt x="279160" y="2114197"/>
                </a:lnTo>
                <a:lnTo>
                  <a:pt x="307350" y="2148803"/>
                </a:lnTo>
                <a:lnTo>
                  <a:pt x="336683" y="2182413"/>
                </a:lnTo>
                <a:lnTo>
                  <a:pt x="367130" y="2214998"/>
                </a:lnTo>
                <a:lnTo>
                  <a:pt x="398661" y="2246529"/>
                </a:lnTo>
                <a:lnTo>
                  <a:pt x="431246" y="2276976"/>
                </a:lnTo>
                <a:lnTo>
                  <a:pt x="464856" y="2306309"/>
                </a:lnTo>
                <a:lnTo>
                  <a:pt x="499462" y="2334499"/>
                </a:lnTo>
                <a:lnTo>
                  <a:pt x="535033" y="2361517"/>
                </a:lnTo>
                <a:lnTo>
                  <a:pt x="571541" y="2387332"/>
                </a:lnTo>
                <a:lnTo>
                  <a:pt x="608956" y="2411916"/>
                </a:lnTo>
                <a:lnTo>
                  <a:pt x="647248" y="2435239"/>
                </a:lnTo>
                <a:lnTo>
                  <a:pt x="686388" y="2457271"/>
                </a:lnTo>
                <a:lnTo>
                  <a:pt x="726346" y="2477982"/>
                </a:lnTo>
                <a:lnTo>
                  <a:pt x="767093" y="2497344"/>
                </a:lnTo>
                <a:lnTo>
                  <a:pt x="808599" y="2515327"/>
                </a:lnTo>
                <a:lnTo>
                  <a:pt x="850835" y="2531901"/>
                </a:lnTo>
                <a:lnTo>
                  <a:pt x="893771" y="2547036"/>
                </a:lnTo>
                <a:lnTo>
                  <a:pt x="937377" y="2560704"/>
                </a:lnTo>
                <a:lnTo>
                  <a:pt x="981625" y="2572874"/>
                </a:lnTo>
                <a:lnTo>
                  <a:pt x="1026484" y="2583518"/>
                </a:lnTo>
                <a:lnTo>
                  <a:pt x="1071925" y="2592605"/>
                </a:lnTo>
                <a:lnTo>
                  <a:pt x="1117919" y="2600106"/>
                </a:lnTo>
                <a:lnTo>
                  <a:pt x="1164436" y="2605991"/>
                </a:lnTo>
                <a:lnTo>
                  <a:pt x="1211447" y="2610232"/>
                </a:lnTo>
                <a:lnTo>
                  <a:pt x="1258921" y="2612798"/>
                </a:lnTo>
                <a:lnTo>
                  <a:pt x="1306830" y="2613660"/>
                </a:lnTo>
                <a:lnTo>
                  <a:pt x="1354738" y="2612798"/>
                </a:lnTo>
                <a:lnTo>
                  <a:pt x="1402212" y="2610232"/>
                </a:lnTo>
                <a:lnTo>
                  <a:pt x="1449223" y="2605991"/>
                </a:lnTo>
                <a:lnTo>
                  <a:pt x="1495740" y="2600106"/>
                </a:lnTo>
                <a:lnTo>
                  <a:pt x="1541734" y="2592605"/>
                </a:lnTo>
                <a:lnTo>
                  <a:pt x="1587175" y="2583518"/>
                </a:lnTo>
                <a:lnTo>
                  <a:pt x="1632034" y="2572874"/>
                </a:lnTo>
                <a:lnTo>
                  <a:pt x="1676282" y="2560704"/>
                </a:lnTo>
                <a:lnTo>
                  <a:pt x="1719888" y="2547036"/>
                </a:lnTo>
                <a:lnTo>
                  <a:pt x="1762824" y="2531901"/>
                </a:lnTo>
                <a:lnTo>
                  <a:pt x="1805060" y="2515327"/>
                </a:lnTo>
                <a:lnTo>
                  <a:pt x="1846566" y="2497344"/>
                </a:lnTo>
                <a:lnTo>
                  <a:pt x="1887313" y="2477982"/>
                </a:lnTo>
                <a:lnTo>
                  <a:pt x="1927271" y="2457271"/>
                </a:lnTo>
                <a:lnTo>
                  <a:pt x="1966411" y="2435239"/>
                </a:lnTo>
                <a:lnTo>
                  <a:pt x="2004703" y="2411916"/>
                </a:lnTo>
                <a:lnTo>
                  <a:pt x="2042118" y="2387332"/>
                </a:lnTo>
                <a:lnTo>
                  <a:pt x="2078626" y="2361517"/>
                </a:lnTo>
                <a:lnTo>
                  <a:pt x="2114197" y="2334499"/>
                </a:lnTo>
                <a:lnTo>
                  <a:pt x="2148803" y="2306309"/>
                </a:lnTo>
                <a:lnTo>
                  <a:pt x="2182413" y="2276976"/>
                </a:lnTo>
                <a:lnTo>
                  <a:pt x="2214998" y="2246529"/>
                </a:lnTo>
                <a:lnTo>
                  <a:pt x="2246529" y="2214998"/>
                </a:lnTo>
                <a:lnTo>
                  <a:pt x="2276976" y="2182413"/>
                </a:lnTo>
                <a:lnTo>
                  <a:pt x="2306309" y="2148803"/>
                </a:lnTo>
                <a:lnTo>
                  <a:pt x="2334499" y="2114197"/>
                </a:lnTo>
                <a:lnTo>
                  <a:pt x="2361517" y="2078626"/>
                </a:lnTo>
                <a:lnTo>
                  <a:pt x="2387332" y="2042118"/>
                </a:lnTo>
                <a:lnTo>
                  <a:pt x="2411916" y="2004703"/>
                </a:lnTo>
                <a:lnTo>
                  <a:pt x="2435239" y="1966411"/>
                </a:lnTo>
                <a:lnTo>
                  <a:pt x="2457271" y="1927271"/>
                </a:lnTo>
                <a:lnTo>
                  <a:pt x="2477982" y="1887313"/>
                </a:lnTo>
                <a:lnTo>
                  <a:pt x="2497344" y="1846566"/>
                </a:lnTo>
                <a:lnTo>
                  <a:pt x="2515327" y="1805060"/>
                </a:lnTo>
                <a:lnTo>
                  <a:pt x="2531901" y="1762824"/>
                </a:lnTo>
                <a:lnTo>
                  <a:pt x="2547036" y="1719888"/>
                </a:lnTo>
                <a:lnTo>
                  <a:pt x="2560704" y="1676282"/>
                </a:lnTo>
                <a:lnTo>
                  <a:pt x="2572874" y="1632034"/>
                </a:lnTo>
                <a:lnTo>
                  <a:pt x="2583518" y="1587175"/>
                </a:lnTo>
                <a:lnTo>
                  <a:pt x="2592605" y="1541734"/>
                </a:lnTo>
                <a:lnTo>
                  <a:pt x="2600106" y="1495740"/>
                </a:lnTo>
                <a:lnTo>
                  <a:pt x="2605991" y="1449223"/>
                </a:lnTo>
                <a:lnTo>
                  <a:pt x="2610232" y="1402212"/>
                </a:lnTo>
                <a:lnTo>
                  <a:pt x="2612798" y="1354738"/>
                </a:lnTo>
                <a:lnTo>
                  <a:pt x="2613660" y="1306829"/>
                </a:lnTo>
                <a:lnTo>
                  <a:pt x="2612798" y="1258921"/>
                </a:lnTo>
                <a:lnTo>
                  <a:pt x="2610232" y="1211447"/>
                </a:lnTo>
                <a:lnTo>
                  <a:pt x="2605991" y="1164436"/>
                </a:lnTo>
                <a:lnTo>
                  <a:pt x="2600106" y="1117919"/>
                </a:lnTo>
                <a:lnTo>
                  <a:pt x="2592605" y="1071925"/>
                </a:lnTo>
                <a:lnTo>
                  <a:pt x="2583518" y="1026484"/>
                </a:lnTo>
                <a:lnTo>
                  <a:pt x="2572874" y="981625"/>
                </a:lnTo>
                <a:lnTo>
                  <a:pt x="2560704" y="937377"/>
                </a:lnTo>
                <a:lnTo>
                  <a:pt x="2547036" y="893771"/>
                </a:lnTo>
                <a:lnTo>
                  <a:pt x="2531901" y="850835"/>
                </a:lnTo>
                <a:lnTo>
                  <a:pt x="2515327" y="808599"/>
                </a:lnTo>
                <a:lnTo>
                  <a:pt x="2497344" y="767093"/>
                </a:lnTo>
                <a:lnTo>
                  <a:pt x="2477982" y="726346"/>
                </a:lnTo>
                <a:lnTo>
                  <a:pt x="2457271" y="686388"/>
                </a:lnTo>
                <a:lnTo>
                  <a:pt x="2435239" y="647248"/>
                </a:lnTo>
                <a:lnTo>
                  <a:pt x="2411916" y="608956"/>
                </a:lnTo>
                <a:lnTo>
                  <a:pt x="2387332" y="571541"/>
                </a:lnTo>
                <a:lnTo>
                  <a:pt x="2361517" y="535033"/>
                </a:lnTo>
                <a:lnTo>
                  <a:pt x="2334499" y="499462"/>
                </a:lnTo>
                <a:lnTo>
                  <a:pt x="2306309" y="464856"/>
                </a:lnTo>
                <a:lnTo>
                  <a:pt x="2276976" y="431246"/>
                </a:lnTo>
                <a:lnTo>
                  <a:pt x="2246529" y="398661"/>
                </a:lnTo>
                <a:lnTo>
                  <a:pt x="2214998" y="367130"/>
                </a:lnTo>
                <a:lnTo>
                  <a:pt x="2182413" y="336683"/>
                </a:lnTo>
                <a:lnTo>
                  <a:pt x="2148803" y="307350"/>
                </a:lnTo>
                <a:lnTo>
                  <a:pt x="2114197" y="279160"/>
                </a:lnTo>
                <a:lnTo>
                  <a:pt x="2078626" y="252142"/>
                </a:lnTo>
                <a:lnTo>
                  <a:pt x="2042118" y="226327"/>
                </a:lnTo>
                <a:lnTo>
                  <a:pt x="2004703" y="201743"/>
                </a:lnTo>
                <a:lnTo>
                  <a:pt x="1966411" y="178420"/>
                </a:lnTo>
                <a:lnTo>
                  <a:pt x="1927271" y="156388"/>
                </a:lnTo>
                <a:lnTo>
                  <a:pt x="1887313" y="135677"/>
                </a:lnTo>
                <a:lnTo>
                  <a:pt x="1846566" y="116315"/>
                </a:lnTo>
                <a:lnTo>
                  <a:pt x="1805060" y="98332"/>
                </a:lnTo>
                <a:lnTo>
                  <a:pt x="1762824" y="81758"/>
                </a:lnTo>
                <a:lnTo>
                  <a:pt x="1719888" y="66623"/>
                </a:lnTo>
                <a:lnTo>
                  <a:pt x="1676282" y="52955"/>
                </a:lnTo>
                <a:lnTo>
                  <a:pt x="1632034" y="40785"/>
                </a:lnTo>
                <a:lnTo>
                  <a:pt x="1587175" y="30141"/>
                </a:lnTo>
                <a:lnTo>
                  <a:pt x="1541734" y="21054"/>
                </a:lnTo>
                <a:lnTo>
                  <a:pt x="1495740" y="13553"/>
                </a:lnTo>
                <a:lnTo>
                  <a:pt x="1449223" y="7668"/>
                </a:lnTo>
                <a:lnTo>
                  <a:pt x="1402212" y="3427"/>
                </a:lnTo>
                <a:lnTo>
                  <a:pt x="1354738" y="861"/>
                </a:lnTo>
                <a:lnTo>
                  <a:pt x="1306830" y="0"/>
                </a:lnTo>
                <a:close/>
              </a:path>
            </a:pathLst>
          </a:custGeom>
          <a:solidFill>
            <a:srgbClr val="B4965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20067" y="3119193"/>
            <a:ext cx="136398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AvenirNext LT Pro Bold"/>
                <a:cs typeface="AvenirNext LT Pro Bold"/>
              </a:rPr>
              <a:t>COLLECT</a:t>
            </a:r>
            <a:endParaRPr sz="2000">
              <a:latin typeface="AvenirNext LT Pro Bold"/>
              <a:cs typeface="AvenirNext LT Pro Bold"/>
            </a:endParaRPr>
          </a:p>
          <a:p>
            <a:pPr marL="12700" marR="5080" indent="172085">
              <a:lnSpc>
                <a:spcPct val="100000"/>
              </a:lnSpc>
            </a:pPr>
            <a:r>
              <a:rPr sz="2000" spc="-5" dirty="0">
                <a:latin typeface="AvenirNext LT Pro Regular"/>
                <a:cs typeface="AvenirNext LT Pro Regular"/>
              </a:rPr>
              <a:t>Relevant </a:t>
            </a:r>
            <a:r>
              <a:rPr sz="2000" dirty="0">
                <a:latin typeface="AvenirNext LT Pro Regular"/>
                <a:cs typeface="AvenirNext LT Pro Regular"/>
              </a:rPr>
              <a:t> in</a:t>
            </a:r>
            <a:r>
              <a:rPr sz="2000" spc="-5" dirty="0">
                <a:latin typeface="AvenirNext LT Pro Regular"/>
                <a:cs typeface="AvenirNext LT Pro Regular"/>
              </a:rPr>
              <a:t>f</a:t>
            </a:r>
            <a:r>
              <a:rPr sz="2000" dirty="0">
                <a:latin typeface="AvenirNext LT Pro Regular"/>
                <a:cs typeface="AvenirNext LT Pro Regular"/>
              </a:rPr>
              <a:t>o</a:t>
            </a:r>
            <a:r>
              <a:rPr sz="2000" spc="-5" dirty="0">
                <a:latin typeface="AvenirNext LT Pro Regular"/>
                <a:cs typeface="AvenirNext LT Pro Regular"/>
              </a:rPr>
              <a:t>r</a:t>
            </a:r>
            <a:r>
              <a:rPr sz="2000" spc="-10" dirty="0">
                <a:latin typeface="AvenirNext LT Pro Regular"/>
                <a:cs typeface="AvenirNext LT Pro Regular"/>
              </a:rPr>
              <a:t>m</a:t>
            </a:r>
            <a:r>
              <a:rPr sz="2000" spc="-30" dirty="0">
                <a:latin typeface="AvenirNext LT Pro Regular"/>
                <a:cs typeface="AvenirNext LT Pro Regular"/>
              </a:rPr>
              <a:t>a</a:t>
            </a:r>
            <a:r>
              <a:rPr sz="2000" dirty="0">
                <a:latin typeface="AvenirNext LT Pro Regular"/>
                <a:cs typeface="AvenirNext LT Pro Regular"/>
              </a:rPr>
              <a:t>tion</a:t>
            </a:r>
            <a:endParaRPr sz="2000">
              <a:latin typeface="AvenirNext LT Pro Regular"/>
              <a:cs typeface="AvenirNext LT Pro Regular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161019" y="1912620"/>
            <a:ext cx="3374390" cy="3374390"/>
          </a:xfrm>
          <a:custGeom>
            <a:avLst/>
            <a:gdLst/>
            <a:ahLst/>
            <a:cxnLst/>
            <a:rect l="l" t="t" r="r" b="b"/>
            <a:pathLst>
              <a:path w="3374390" h="3374390">
                <a:moveTo>
                  <a:pt x="1687068" y="0"/>
                </a:moveTo>
                <a:lnTo>
                  <a:pt x="1639034" y="670"/>
                </a:lnTo>
                <a:lnTo>
                  <a:pt x="1591333" y="2670"/>
                </a:lnTo>
                <a:lnTo>
                  <a:pt x="1543982" y="5982"/>
                </a:lnTo>
                <a:lnTo>
                  <a:pt x="1496999" y="10587"/>
                </a:lnTo>
                <a:lnTo>
                  <a:pt x="1450402" y="16468"/>
                </a:lnTo>
                <a:lnTo>
                  <a:pt x="1404209" y="23608"/>
                </a:lnTo>
                <a:lnTo>
                  <a:pt x="1358438" y="31988"/>
                </a:lnTo>
                <a:lnTo>
                  <a:pt x="1313105" y="41590"/>
                </a:lnTo>
                <a:lnTo>
                  <a:pt x="1268230" y="52397"/>
                </a:lnTo>
                <a:lnTo>
                  <a:pt x="1223830" y="64392"/>
                </a:lnTo>
                <a:lnTo>
                  <a:pt x="1179922" y="77555"/>
                </a:lnTo>
                <a:lnTo>
                  <a:pt x="1136525" y="91870"/>
                </a:lnTo>
                <a:lnTo>
                  <a:pt x="1093656" y="107318"/>
                </a:lnTo>
                <a:lnTo>
                  <a:pt x="1051333" y="123882"/>
                </a:lnTo>
                <a:lnTo>
                  <a:pt x="1009574" y="141544"/>
                </a:lnTo>
                <a:lnTo>
                  <a:pt x="968397" y="160286"/>
                </a:lnTo>
                <a:lnTo>
                  <a:pt x="927819" y="180091"/>
                </a:lnTo>
                <a:lnTo>
                  <a:pt x="887859" y="200940"/>
                </a:lnTo>
                <a:lnTo>
                  <a:pt x="848533" y="222815"/>
                </a:lnTo>
                <a:lnTo>
                  <a:pt x="809861" y="245700"/>
                </a:lnTo>
                <a:lnTo>
                  <a:pt x="771859" y="269576"/>
                </a:lnTo>
                <a:lnTo>
                  <a:pt x="734546" y="294425"/>
                </a:lnTo>
                <a:lnTo>
                  <a:pt x="697939" y="320230"/>
                </a:lnTo>
                <a:lnTo>
                  <a:pt x="662057" y="346972"/>
                </a:lnTo>
                <a:lnTo>
                  <a:pt x="626916" y="374635"/>
                </a:lnTo>
                <a:lnTo>
                  <a:pt x="592535" y="403199"/>
                </a:lnTo>
                <a:lnTo>
                  <a:pt x="558931" y="432648"/>
                </a:lnTo>
                <a:lnTo>
                  <a:pt x="526123" y="462964"/>
                </a:lnTo>
                <a:lnTo>
                  <a:pt x="494128" y="494128"/>
                </a:lnTo>
                <a:lnTo>
                  <a:pt x="462964" y="526123"/>
                </a:lnTo>
                <a:lnTo>
                  <a:pt x="432648" y="558931"/>
                </a:lnTo>
                <a:lnTo>
                  <a:pt x="403199" y="592535"/>
                </a:lnTo>
                <a:lnTo>
                  <a:pt x="374635" y="626916"/>
                </a:lnTo>
                <a:lnTo>
                  <a:pt x="346972" y="662057"/>
                </a:lnTo>
                <a:lnTo>
                  <a:pt x="320230" y="697939"/>
                </a:lnTo>
                <a:lnTo>
                  <a:pt x="294425" y="734546"/>
                </a:lnTo>
                <a:lnTo>
                  <a:pt x="269576" y="771859"/>
                </a:lnTo>
                <a:lnTo>
                  <a:pt x="245700" y="809861"/>
                </a:lnTo>
                <a:lnTo>
                  <a:pt x="222815" y="848533"/>
                </a:lnTo>
                <a:lnTo>
                  <a:pt x="200940" y="887859"/>
                </a:lnTo>
                <a:lnTo>
                  <a:pt x="180091" y="927819"/>
                </a:lnTo>
                <a:lnTo>
                  <a:pt x="160286" y="968397"/>
                </a:lnTo>
                <a:lnTo>
                  <a:pt x="141544" y="1009574"/>
                </a:lnTo>
                <a:lnTo>
                  <a:pt x="123882" y="1051333"/>
                </a:lnTo>
                <a:lnTo>
                  <a:pt x="107318" y="1093656"/>
                </a:lnTo>
                <a:lnTo>
                  <a:pt x="91870" y="1136525"/>
                </a:lnTo>
                <a:lnTo>
                  <a:pt x="77555" y="1179922"/>
                </a:lnTo>
                <a:lnTo>
                  <a:pt x="64392" y="1223830"/>
                </a:lnTo>
                <a:lnTo>
                  <a:pt x="52397" y="1268230"/>
                </a:lnTo>
                <a:lnTo>
                  <a:pt x="41590" y="1313105"/>
                </a:lnTo>
                <a:lnTo>
                  <a:pt x="31988" y="1358438"/>
                </a:lnTo>
                <a:lnTo>
                  <a:pt x="23608" y="1404209"/>
                </a:lnTo>
                <a:lnTo>
                  <a:pt x="16468" y="1450402"/>
                </a:lnTo>
                <a:lnTo>
                  <a:pt x="10587" y="1496999"/>
                </a:lnTo>
                <a:lnTo>
                  <a:pt x="5982" y="1543982"/>
                </a:lnTo>
                <a:lnTo>
                  <a:pt x="2670" y="1591333"/>
                </a:lnTo>
                <a:lnTo>
                  <a:pt x="670" y="1639034"/>
                </a:lnTo>
                <a:lnTo>
                  <a:pt x="0" y="1687067"/>
                </a:lnTo>
                <a:lnTo>
                  <a:pt x="670" y="1735101"/>
                </a:lnTo>
                <a:lnTo>
                  <a:pt x="2670" y="1782802"/>
                </a:lnTo>
                <a:lnTo>
                  <a:pt x="5982" y="1830153"/>
                </a:lnTo>
                <a:lnTo>
                  <a:pt x="10587" y="1877136"/>
                </a:lnTo>
                <a:lnTo>
                  <a:pt x="16468" y="1923733"/>
                </a:lnTo>
                <a:lnTo>
                  <a:pt x="23608" y="1969926"/>
                </a:lnTo>
                <a:lnTo>
                  <a:pt x="31988" y="2015697"/>
                </a:lnTo>
                <a:lnTo>
                  <a:pt x="41590" y="2061030"/>
                </a:lnTo>
                <a:lnTo>
                  <a:pt x="52397" y="2105905"/>
                </a:lnTo>
                <a:lnTo>
                  <a:pt x="64392" y="2150305"/>
                </a:lnTo>
                <a:lnTo>
                  <a:pt x="77555" y="2194213"/>
                </a:lnTo>
                <a:lnTo>
                  <a:pt x="91870" y="2237610"/>
                </a:lnTo>
                <a:lnTo>
                  <a:pt x="107318" y="2280479"/>
                </a:lnTo>
                <a:lnTo>
                  <a:pt x="123882" y="2322802"/>
                </a:lnTo>
                <a:lnTo>
                  <a:pt x="141544" y="2364561"/>
                </a:lnTo>
                <a:lnTo>
                  <a:pt x="160286" y="2405738"/>
                </a:lnTo>
                <a:lnTo>
                  <a:pt x="180091" y="2446316"/>
                </a:lnTo>
                <a:lnTo>
                  <a:pt x="200940" y="2486276"/>
                </a:lnTo>
                <a:lnTo>
                  <a:pt x="222815" y="2525602"/>
                </a:lnTo>
                <a:lnTo>
                  <a:pt x="245700" y="2564274"/>
                </a:lnTo>
                <a:lnTo>
                  <a:pt x="269576" y="2602276"/>
                </a:lnTo>
                <a:lnTo>
                  <a:pt x="294425" y="2639589"/>
                </a:lnTo>
                <a:lnTo>
                  <a:pt x="320230" y="2676196"/>
                </a:lnTo>
                <a:lnTo>
                  <a:pt x="346972" y="2712078"/>
                </a:lnTo>
                <a:lnTo>
                  <a:pt x="374635" y="2747219"/>
                </a:lnTo>
                <a:lnTo>
                  <a:pt x="403199" y="2781600"/>
                </a:lnTo>
                <a:lnTo>
                  <a:pt x="432648" y="2815204"/>
                </a:lnTo>
                <a:lnTo>
                  <a:pt x="462964" y="2848012"/>
                </a:lnTo>
                <a:lnTo>
                  <a:pt x="494128" y="2880007"/>
                </a:lnTo>
                <a:lnTo>
                  <a:pt x="526123" y="2911171"/>
                </a:lnTo>
                <a:lnTo>
                  <a:pt x="558931" y="2941487"/>
                </a:lnTo>
                <a:lnTo>
                  <a:pt x="592535" y="2970936"/>
                </a:lnTo>
                <a:lnTo>
                  <a:pt x="626916" y="2999500"/>
                </a:lnTo>
                <a:lnTo>
                  <a:pt x="662057" y="3027163"/>
                </a:lnTo>
                <a:lnTo>
                  <a:pt x="697939" y="3053905"/>
                </a:lnTo>
                <a:lnTo>
                  <a:pt x="734546" y="3079710"/>
                </a:lnTo>
                <a:lnTo>
                  <a:pt x="771859" y="3104559"/>
                </a:lnTo>
                <a:lnTo>
                  <a:pt x="809861" y="3128435"/>
                </a:lnTo>
                <a:lnTo>
                  <a:pt x="848533" y="3151320"/>
                </a:lnTo>
                <a:lnTo>
                  <a:pt x="887859" y="3173195"/>
                </a:lnTo>
                <a:lnTo>
                  <a:pt x="927819" y="3194044"/>
                </a:lnTo>
                <a:lnTo>
                  <a:pt x="968397" y="3213849"/>
                </a:lnTo>
                <a:lnTo>
                  <a:pt x="1009574" y="3232591"/>
                </a:lnTo>
                <a:lnTo>
                  <a:pt x="1051333" y="3250253"/>
                </a:lnTo>
                <a:lnTo>
                  <a:pt x="1093656" y="3266817"/>
                </a:lnTo>
                <a:lnTo>
                  <a:pt x="1136525" y="3282265"/>
                </a:lnTo>
                <a:lnTo>
                  <a:pt x="1179922" y="3296580"/>
                </a:lnTo>
                <a:lnTo>
                  <a:pt x="1223830" y="3309743"/>
                </a:lnTo>
                <a:lnTo>
                  <a:pt x="1268230" y="3321738"/>
                </a:lnTo>
                <a:lnTo>
                  <a:pt x="1313105" y="3332545"/>
                </a:lnTo>
                <a:lnTo>
                  <a:pt x="1358438" y="3342147"/>
                </a:lnTo>
                <a:lnTo>
                  <a:pt x="1404209" y="3350527"/>
                </a:lnTo>
                <a:lnTo>
                  <a:pt x="1450402" y="3357667"/>
                </a:lnTo>
                <a:lnTo>
                  <a:pt x="1496999" y="3363548"/>
                </a:lnTo>
                <a:lnTo>
                  <a:pt x="1543982" y="3368153"/>
                </a:lnTo>
                <a:lnTo>
                  <a:pt x="1591333" y="3371465"/>
                </a:lnTo>
                <a:lnTo>
                  <a:pt x="1639034" y="3373465"/>
                </a:lnTo>
                <a:lnTo>
                  <a:pt x="1687068" y="3374135"/>
                </a:lnTo>
                <a:lnTo>
                  <a:pt x="1735101" y="3373465"/>
                </a:lnTo>
                <a:lnTo>
                  <a:pt x="1782802" y="3371465"/>
                </a:lnTo>
                <a:lnTo>
                  <a:pt x="1830153" y="3368153"/>
                </a:lnTo>
                <a:lnTo>
                  <a:pt x="1877136" y="3363548"/>
                </a:lnTo>
                <a:lnTo>
                  <a:pt x="1923733" y="3357667"/>
                </a:lnTo>
                <a:lnTo>
                  <a:pt x="1969926" y="3350527"/>
                </a:lnTo>
                <a:lnTo>
                  <a:pt x="2015697" y="3342147"/>
                </a:lnTo>
                <a:lnTo>
                  <a:pt x="2061030" y="3332545"/>
                </a:lnTo>
                <a:lnTo>
                  <a:pt x="2105905" y="3321738"/>
                </a:lnTo>
                <a:lnTo>
                  <a:pt x="2150305" y="3309743"/>
                </a:lnTo>
                <a:lnTo>
                  <a:pt x="2194213" y="3296580"/>
                </a:lnTo>
                <a:lnTo>
                  <a:pt x="2237610" y="3282265"/>
                </a:lnTo>
                <a:lnTo>
                  <a:pt x="2280479" y="3266817"/>
                </a:lnTo>
                <a:lnTo>
                  <a:pt x="2322802" y="3250253"/>
                </a:lnTo>
                <a:lnTo>
                  <a:pt x="2364561" y="3232591"/>
                </a:lnTo>
                <a:lnTo>
                  <a:pt x="2405738" y="3213849"/>
                </a:lnTo>
                <a:lnTo>
                  <a:pt x="2446316" y="3194044"/>
                </a:lnTo>
                <a:lnTo>
                  <a:pt x="2486276" y="3173195"/>
                </a:lnTo>
                <a:lnTo>
                  <a:pt x="2525602" y="3151320"/>
                </a:lnTo>
                <a:lnTo>
                  <a:pt x="2564274" y="3128435"/>
                </a:lnTo>
                <a:lnTo>
                  <a:pt x="2602276" y="3104559"/>
                </a:lnTo>
                <a:lnTo>
                  <a:pt x="2639589" y="3079710"/>
                </a:lnTo>
                <a:lnTo>
                  <a:pt x="2676196" y="3053905"/>
                </a:lnTo>
                <a:lnTo>
                  <a:pt x="2712078" y="3027163"/>
                </a:lnTo>
                <a:lnTo>
                  <a:pt x="2747219" y="2999500"/>
                </a:lnTo>
                <a:lnTo>
                  <a:pt x="2781600" y="2970936"/>
                </a:lnTo>
                <a:lnTo>
                  <a:pt x="2815204" y="2941487"/>
                </a:lnTo>
                <a:lnTo>
                  <a:pt x="2848012" y="2911171"/>
                </a:lnTo>
                <a:lnTo>
                  <a:pt x="2880007" y="2880007"/>
                </a:lnTo>
                <a:lnTo>
                  <a:pt x="2911171" y="2848012"/>
                </a:lnTo>
                <a:lnTo>
                  <a:pt x="2941487" y="2815204"/>
                </a:lnTo>
                <a:lnTo>
                  <a:pt x="2970936" y="2781600"/>
                </a:lnTo>
                <a:lnTo>
                  <a:pt x="2999500" y="2747219"/>
                </a:lnTo>
                <a:lnTo>
                  <a:pt x="3027163" y="2712078"/>
                </a:lnTo>
                <a:lnTo>
                  <a:pt x="3053905" y="2676196"/>
                </a:lnTo>
                <a:lnTo>
                  <a:pt x="3079710" y="2639589"/>
                </a:lnTo>
                <a:lnTo>
                  <a:pt x="3104559" y="2602276"/>
                </a:lnTo>
                <a:lnTo>
                  <a:pt x="3128435" y="2564274"/>
                </a:lnTo>
                <a:lnTo>
                  <a:pt x="3151320" y="2525602"/>
                </a:lnTo>
                <a:lnTo>
                  <a:pt x="3173195" y="2486276"/>
                </a:lnTo>
                <a:lnTo>
                  <a:pt x="3194044" y="2446316"/>
                </a:lnTo>
                <a:lnTo>
                  <a:pt x="3213849" y="2405738"/>
                </a:lnTo>
                <a:lnTo>
                  <a:pt x="3232591" y="2364561"/>
                </a:lnTo>
                <a:lnTo>
                  <a:pt x="3250253" y="2322802"/>
                </a:lnTo>
                <a:lnTo>
                  <a:pt x="3266817" y="2280479"/>
                </a:lnTo>
                <a:lnTo>
                  <a:pt x="3282265" y="2237610"/>
                </a:lnTo>
                <a:lnTo>
                  <a:pt x="3296580" y="2194213"/>
                </a:lnTo>
                <a:lnTo>
                  <a:pt x="3309743" y="2150305"/>
                </a:lnTo>
                <a:lnTo>
                  <a:pt x="3321738" y="2105905"/>
                </a:lnTo>
                <a:lnTo>
                  <a:pt x="3332545" y="2061030"/>
                </a:lnTo>
                <a:lnTo>
                  <a:pt x="3342147" y="2015697"/>
                </a:lnTo>
                <a:lnTo>
                  <a:pt x="3350527" y="1969926"/>
                </a:lnTo>
                <a:lnTo>
                  <a:pt x="3357667" y="1923733"/>
                </a:lnTo>
                <a:lnTo>
                  <a:pt x="3363548" y="1877136"/>
                </a:lnTo>
                <a:lnTo>
                  <a:pt x="3368153" y="1830153"/>
                </a:lnTo>
                <a:lnTo>
                  <a:pt x="3371465" y="1782802"/>
                </a:lnTo>
                <a:lnTo>
                  <a:pt x="3373465" y="1735101"/>
                </a:lnTo>
                <a:lnTo>
                  <a:pt x="3374136" y="1687067"/>
                </a:lnTo>
                <a:lnTo>
                  <a:pt x="3373465" y="1639034"/>
                </a:lnTo>
                <a:lnTo>
                  <a:pt x="3371465" y="1591333"/>
                </a:lnTo>
                <a:lnTo>
                  <a:pt x="3368153" y="1543982"/>
                </a:lnTo>
                <a:lnTo>
                  <a:pt x="3363548" y="1496999"/>
                </a:lnTo>
                <a:lnTo>
                  <a:pt x="3357667" y="1450402"/>
                </a:lnTo>
                <a:lnTo>
                  <a:pt x="3350527" y="1404209"/>
                </a:lnTo>
                <a:lnTo>
                  <a:pt x="3342147" y="1358438"/>
                </a:lnTo>
                <a:lnTo>
                  <a:pt x="3332545" y="1313105"/>
                </a:lnTo>
                <a:lnTo>
                  <a:pt x="3321738" y="1268230"/>
                </a:lnTo>
                <a:lnTo>
                  <a:pt x="3309743" y="1223830"/>
                </a:lnTo>
                <a:lnTo>
                  <a:pt x="3296580" y="1179922"/>
                </a:lnTo>
                <a:lnTo>
                  <a:pt x="3282265" y="1136525"/>
                </a:lnTo>
                <a:lnTo>
                  <a:pt x="3266817" y="1093656"/>
                </a:lnTo>
                <a:lnTo>
                  <a:pt x="3250253" y="1051333"/>
                </a:lnTo>
                <a:lnTo>
                  <a:pt x="3232591" y="1009574"/>
                </a:lnTo>
                <a:lnTo>
                  <a:pt x="3213849" y="968397"/>
                </a:lnTo>
                <a:lnTo>
                  <a:pt x="3194044" y="927819"/>
                </a:lnTo>
                <a:lnTo>
                  <a:pt x="3173195" y="887859"/>
                </a:lnTo>
                <a:lnTo>
                  <a:pt x="3151320" y="848533"/>
                </a:lnTo>
                <a:lnTo>
                  <a:pt x="3128435" y="809861"/>
                </a:lnTo>
                <a:lnTo>
                  <a:pt x="3104559" y="771859"/>
                </a:lnTo>
                <a:lnTo>
                  <a:pt x="3079710" y="734546"/>
                </a:lnTo>
                <a:lnTo>
                  <a:pt x="3053905" y="697939"/>
                </a:lnTo>
                <a:lnTo>
                  <a:pt x="3027163" y="662057"/>
                </a:lnTo>
                <a:lnTo>
                  <a:pt x="2999500" y="626916"/>
                </a:lnTo>
                <a:lnTo>
                  <a:pt x="2970936" y="592535"/>
                </a:lnTo>
                <a:lnTo>
                  <a:pt x="2941487" y="558931"/>
                </a:lnTo>
                <a:lnTo>
                  <a:pt x="2911171" y="526123"/>
                </a:lnTo>
                <a:lnTo>
                  <a:pt x="2880007" y="494128"/>
                </a:lnTo>
                <a:lnTo>
                  <a:pt x="2848012" y="462964"/>
                </a:lnTo>
                <a:lnTo>
                  <a:pt x="2815204" y="432648"/>
                </a:lnTo>
                <a:lnTo>
                  <a:pt x="2781600" y="403199"/>
                </a:lnTo>
                <a:lnTo>
                  <a:pt x="2747219" y="374635"/>
                </a:lnTo>
                <a:lnTo>
                  <a:pt x="2712078" y="346972"/>
                </a:lnTo>
                <a:lnTo>
                  <a:pt x="2676196" y="320230"/>
                </a:lnTo>
                <a:lnTo>
                  <a:pt x="2639589" y="294425"/>
                </a:lnTo>
                <a:lnTo>
                  <a:pt x="2602276" y="269576"/>
                </a:lnTo>
                <a:lnTo>
                  <a:pt x="2564274" y="245700"/>
                </a:lnTo>
                <a:lnTo>
                  <a:pt x="2525602" y="222815"/>
                </a:lnTo>
                <a:lnTo>
                  <a:pt x="2486276" y="200940"/>
                </a:lnTo>
                <a:lnTo>
                  <a:pt x="2446316" y="180091"/>
                </a:lnTo>
                <a:lnTo>
                  <a:pt x="2405738" y="160286"/>
                </a:lnTo>
                <a:lnTo>
                  <a:pt x="2364561" y="141544"/>
                </a:lnTo>
                <a:lnTo>
                  <a:pt x="2322802" y="123882"/>
                </a:lnTo>
                <a:lnTo>
                  <a:pt x="2280479" y="107318"/>
                </a:lnTo>
                <a:lnTo>
                  <a:pt x="2237610" y="91870"/>
                </a:lnTo>
                <a:lnTo>
                  <a:pt x="2194213" y="77555"/>
                </a:lnTo>
                <a:lnTo>
                  <a:pt x="2150305" y="64392"/>
                </a:lnTo>
                <a:lnTo>
                  <a:pt x="2105905" y="52397"/>
                </a:lnTo>
                <a:lnTo>
                  <a:pt x="2061030" y="41590"/>
                </a:lnTo>
                <a:lnTo>
                  <a:pt x="2015697" y="31988"/>
                </a:lnTo>
                <a:lnTo>
                  <a:pt x="1969926" y="23608"/>
                </a:lnTo>
                <a:lnTo>
                  <a:pt x="1923733" y="16468"/>
                </a:lnTo>
                <a:lnTo>
                  <a:pt x="1877136" y="10587"/>
                </a:lnTo>
                <a:lnTo>
                  <a:pt x="1830153" y="5982"/>
                </a:lnTo>
                <a:lnTo>
                  <a:pt x="1782802" y="2670"/>
                </a:lnTo>
                <a:lnTo>
                  <a:pt x="1735101" y="670"/>
                </a:lnTo>
                <a:lnTo>
                  <a:pt x="1687068" y="0"/>
                </a:lnTo>
                <a:close/>
              </a:path>
            </a:pathLst>
          </a:custGeom>
          <a:solidFill>
            <a:srgbClr val="B4965A">
              <a:alpha val="749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964503" y="2660469"/>
            <a:ext cx="1767839" cy="1857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venirNext LT Pro Bold"/>
                <a:cs typeface="AvenirNext LT Pro Bold"/>
              </a:rPr>
              <a:t>CONNECT</a:t>
            </a:r>
            <a:endParaRPr sz="2000">
              <a:latin typeface="AvenirNext LT Pro Bold"/>
              <a:cs typeface="AvenirNext LT Pro Bold"/>
            </a:endParaRPr>
          </a:p>
          <a:p>
            <a:pPr marL="12065" marR="5080" indent="-1905" algn="ctr">
              <a:lnSpc>
                <a:spcPct val="100000"/>
              </a:lnSpc>
              <a:spcBef>
                <a:spcPts val="10"/>
              </a:spcBef>
            </a:pPr>
            <a:r>
              <a:rPr sz="2000" spc="-5" dirty="0">
                <a:latin typeface="AvenirNext LT Pro Regular"/>
                <a:cs typeface="AvenirNext LT Pro Regular"/>
              </a:rPr>
              <a:t>Information </a:t>
            </a:r>
            <a:r>
              <a:rPr sz="2000" dirty="0">
                <a:latin typeface="AvenirNext LT Pro Regular"/>
                <a:cs typeface="AvenirNext LT Pro Regular"/>
              </a:rPr>
              <a:t>to </a:t>
            </a:r>
            <a:r>
              <a:rPr sz="2000" spc="5" dirty="0"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latin typeface="AvenirNext LT Pro Regular"/>
                <a:cs typeface="AvenirNext LT Pro Regular"/>
              </a:rPr>
              <a:t>generate an </a:t>
            </a:r>
            <a:r>
              <a:rPr sz="2000" dirty="0">
                <a:latin typeface="AvenirNext LT Pro Regular"/>
                <a:cs typeface="AvenirNext LT Pro Regular"/>
              </a:rPr>
              <a:t> insight</a:t>
            </a:r>
            <a:r>
              <a:rPr sz="2000" spc="-60" dirty="0"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latin typeface="AvenirNext LT Pro Regular"/>
                <a:cs typeface="AvenirNext LT Pro Regular"/>
              </a:rPr>
              <a:t>you</a:t>
            </a:r>
            <a:r>
              <a:rPr sz="2000" spc="-35" dirty="0">
                <a:latin typeface="AvenirNext LT Pro Regular"/>
                <a:cs typeface="AvenirNext LT Pro Regular"/>
              </a:rPr>
              <a:t> </a:t>
            </a:r>
            <a:r>
              <a:rPr sz="2000" dirty="0">
                <a:latin typeface="AvenirNext LT Pro Regular"/>
                <a:cs typeface="AvenirNext LT Pro Regular"/>
              </a:rPr>
              <a:t>can </a:t>
            </a:r>
            <a:r>
              <a:rPr sz="2000" spc="-484" dirty="0">
                <a:latin typeface="AvenirNext LT Pro Regular"/>
                <a:cs typeface="AvenirNext LT Pro Regular"/>
              </a:rPr>
              <a:t> </a:t>
            </a:r>
            <a:r>
              <a:rPr sz="2000" dirty="0">
                <a:latin typeface="AvenirNext LT Pro Regular"/>
                <a:cs typeface="AvenirNext LT Pro Regular"/>
              </a:rPr>
              <a:t>apply to the </a:t>
            </a:r>
            <a:r>
              <a:rPr sz="2000" spc="5" dirty="0">
                <a:latin typeface="AvenirNext LT Pro Regular"/>
                <a:cs typeface="AvenirNext LT Pro Regular"/>
              </a:rPr>
              <a:t> </a:t>
            </a:r>
            <a:r>
              <a:rPr sz="2000" dirty="0">
                <a:latin typeface="AvenirNext LT Pro Regular"/>
                <a:cs typeface="AvenirNext LT Pro Regular"/>
              </a:rPr>
              <a:t>challenge</a:t>
            </a:r>
            <a:endParaRPr sz="2000">
              <a:latin typeface="AvenirNext LT Pro Regular"/>
              <a:cs typeface="AvenirNext LT Pro Regula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9244" y="2968753"/>
            <a:ext cx="3048000" cy="1198245"/>
          </a:xfrm>
          <a:custGeom>
            <a:avLst/>
            <a:gdLst/>
            <a:ahLst/>
            <a:cxnLst/>
            <a:rect l="l" t="t" r="r" b="b"/>
            <a:pathLst>
              <a:path w="3048000" h="1198245">
                <a:moveTo>
                  <a:pt x="2449068" y="0"/>
                </a:moveTo>
                <a:lnTo>
                  <a:pt x="2449068" y="299465"/>
                </a:lnTo>
                <a:lnTo>
                  <a:pt x="0" y="299465"/>
                </a:lnTo>
                <a:lnTo>
                  <a:pt x="0" y="898397"/>
                </a:lnTo>
                <a:lnTo>
                  <a:pt x="2449068" y="898397"/>
                </a:lnTo>
                <a:lnTo>
                  <a:pt x="2449068" y="1197863"/>
                </a:lnTo>
                <a:lnTo>
                  <a:pt x="3048000" y="598931"/>
                </a:lnTo>
                <a:lnTo>
                  <a:pt x="2449068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11888" y="3268522"/>
            <a:ext cx="1398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BUSINESS 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H</a:t>
            </a: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LL</a:t>
            </a: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1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G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endParaRPr sz="1800">
              <a:latin typeface="AvenirNext LT Pro Bold"/>
              <a:cs typeface="AvenirNext LT Pro 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8232" y="459588"/>
            <a:ext cx="10480040" cy="164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SCORING</a:t>
            </a:r>
            <a:r>
              <a:rPr sz="2000" b="1" spc="-6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20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SECTION</a:t>
            </a:r>
            <a:r>
              <a:rPr sz="20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2000" b="1" dirty="0">
                <a:solidFill>
                  <a:srgbClr val="313131"/>
                </a:solidFill>
                <a:latin typeface="AvenirNext LT Pro Bold"/>
                <a:cs typeface="AvenirNext LT Pro Bold"/>
              </a:rPr>
              <a:t>2:</a:t>
            </a:r>
            <a:endParaRPr sz="200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STRATEGIC</a:t>
            </a:r>
            <a:r>
              <a:rPr sz="1900" b="1" spc="-1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IDEA</a:t>
            </a:r>
            <a:endParaRPr sz="190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AvenirNext LT Pro Bold"/>
              <a:cs typeface="AvenirNext LT Pro Bold"/>
            </a:endParaRPr>
          </a:p>
          <a:p>
            <a:pPr marL="106045">
              <a:lnSpc>
                <a:spcPct val="100000"/>
              </a:lnSpc>
              <a:spcBef>
                <a:spcPts val="5"/>
              </a:spcBef>
            </a:pPr>
            <a:r>
              <a:rPr sz="1800" spc="-55" dirty="0">
                <a:latin typeface="AvenirNext LT Pro Regular"/>
                <a:cs typeface="AvenirNext LT Pro Regular"/>
              </a:rPr>
              <a:t>You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can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use these </a:t>
            </a:r>
            <a:r>
              <a:rPr sz="1800" spc="-5" dirty="0">
                <a:latin typeface="AvenirNext LT Pro Regular"/>
                <a:cs typeface="AvenirNext LT Pro Regular"/>
              </a:rPr>
              <a:t>outputs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form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statement.</a:t>
            </a:r>
            <a:r>
              <a:rPr sz="1800" spc="-7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statements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often have</a:t>
            </a:r>
            <a:r>
              <a:rPr sz="1800" dirty="0">
                <a:latin typeface="AvenirNext LT Pro Regular"/>
                <a:cs typeface="AvenirNext LT Pro Regular"/>
              </a:rPr>
              <a:t> 3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ingredients: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863" y="2398776"/>
            <a:ext cx="2623185" cy="1554480"/>
          </a:xfrm>
          <a:prstGeom prst="rect">
            <a:avLst/>
          </a:prstGeom>
          <a:solidFill>
            <a:srgbClr val="898D8F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652780" marR="506730" indent="-139065">
              <a:lnSpc>
                <a:spcPts val="2590"/>
              </a:lnSpc>
            </a:pP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Context</a:t>
            </a:r>
            <a:r>
              <a:rPr sz="2400" b="1" spc="-8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or </a:t>
            </a:r>
            <a:r>
              <a:rPr sz="2400" b="1" spc="-58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situation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7888" y="2398776"/>
            <a:ext cx="2621280" cy="155448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493395" marR="459740" indent="-26034">
              <a:lnSpc>
                <a:spcPts val="2590"/>
              </a:lnSpc>
            </a:pPr>
            <a:r>
              <a:rPr sz="2400" b="1" spc="2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sz="2400" b="1" spc="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2400" b="1" spc="2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d</a:t>
            </a:r>
            <a:r>
              <a:rPr sz="2400" b="1" spc="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er</a:t>
            </a: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ly</a:t>
            </a:r>
            <a:r>
              <a:rPr sz="2400" b="1" spc="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ing  </a:t>
            </a: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motivation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4152" y="2398776"/>
            <a:ext cx="2623185" cy="1554480"/>
          </a:xfrm>
          <a:prstGeom prst="rect">
            <a:avLst/>
          </a:prstGeom>
          <a:solidFill>
            <a:srgbClr val="762E1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Times New Roman"/>
              <a:cs typeface="Times New Roman"/>
            </a:endParaRPr>
          </a:p>
          <a:p>
            <a:pPr algn="ctr">
              <a:lnSpc>
                <a:spcPts val="2735"/>
              </a:lnSpc>
            </a:pP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Tension</a:t>
            </a:r>
            <a:endParaRPr sz="2400">
              <a:latin typeface="AvenirNext LT Pro Bold"/>
              <a:cs typeface="AvenirNext LT Pro Bold"/>
            </a:endParaRPr>
          </a:p>
          <a:p>
            <a:pPr marL="77470" algn="ctr">
              <a:lnSpc>
                <a:spcPts val="2735"/>
              </a:lnSpc>
            </a:pPr>
            <a:r>
              <a:rPr sz="2400" b="1" spc="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or </a:t>
            </a:r>
            <a:r>
              <a:rPr sz="2400" b="1" spc="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unmet</a:t>
            </a:r>
            <a:r>
              <a:rPr sz="2400" b="1" spc="-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2400" b="1" spc="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need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87153" y="2932556"/>
            <a:ext cx="485140" cy="485140"/>
          </a:xfrm>
          <a:custGeom>
            <a:avLst/>
            <a:gdLst/>
            <a:ahLst/>
            <a:cxnLst/>
            <a:rect l="l" t="t" r="r" b="b"/>
            <a:pathLst>
              <a:path w="485139" h="485139">
                <a:moveTo>
                  <a:pt x="484949" y="165100"/>
                </a:moveTo>
                <a:lnTo>
                  <a:pt x="320078" y="165100"/>
                </a:lnTo>
                <a:lnTo>
                  <a:pt x="320078" y="0"/>
                </a:lnTo>
                <a:lnTo>
                  <a:pt x="164871" y="0"/>
                </a:lnTo>
                <a:lnTo>
                  <a:pt x="164871" y="165100"/>
                </a:lnTo>
                <a:lnTo>
                  <a:pt x="0" y="165100"/>
                </a:lnTo>
                <a:lnTo>
                  <a:pt x="0" y="320040"/>
                </a:lnTo>
                <a:lnTo>
                  <a:pt x="164871" y="320040"/>
                </a:lnTo>
                <a:lnTo>
                  <a:pt x="164871" y="485140"/>
                </a:lnTo>
                <a:lnTo>
                  <a:pt x="320078" y="485140"/>
                </a:lnTo>
                <a:lnTo>
                  <a:pt x="320078" y="320040"/>
                </a:lnTo>
                <a:lnTo>
                  <a:pt x="484949" y="320040"/>
                </a:lnTo>
                <a:lnTo>
                  <a:pt x="484949" y="16510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24941" y="2932556"/>
            <a:ext cx="485140" cy="485140"/>
          </a:xfrm>
          <a:custGeom>
            <a:avLst/>
            <a:gdLst/>
            <a:ahLst/>
            <a:cxnLst/>
            <a:rect l="l" t="t" r="r" b="b"/>
            <a:pathLst>
              <a:path w="485140" h="485139">
                <a:moveTo>
                  <a:pt x="484949" y="165100"/>
                </a:moveTo>
                <a:lnTo>
                  <a:pt x="320078" y="165100"/>
                </a:lnTo>
                <a:lnTo>
                  <a:pt x="320078" y="0"/>
                </a:lnTo>
                <a:lnTo>
                  <a:pt x="164871" y="0"/>
                </a:lnTo>
                <a:lnTo>
                  <a:pt x="164871" y="165100"/>
                </a:lnTo>
                <a:lnTo>
                  <a:pt x="0" y="165100"/>
                </a:lnTo>
                <a:lnTo>
                  <a:pt x="0" y="320040"/>
                </a:lnTo>
                <a:lnTo>
                  <a:pt x="164871" y="320040"/>
                </a:lnTo>
                <a:lnTo>
                  <a:pt x="164871" y="485140"/>
                </a:lnTo>
                <a:lnTo>
                  <a:pt x="320078" y="485140"/>
                </a:lnTo>
                <a:lnTo>
                  <a:pt x="320078" y="320040"/>
                </a:lnTo>
                <a:lnTo>
                  <a:pt x="484949" y="320040"/>
                </a:lnTo>
                <a:lnTo>
                  <a:pt x="484949" y="16510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98645" y="4472391"/>
            <a:ext cx="931608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18235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898D8F"/>
                </a:solidFill>
                <a:latin typeface="AvenirNext LT Pro Bold"/>
                <a:cs typeface="AvenirNext LT Pro Bold"/>
              </a:rPr>
              <a:t>When</a:t>
            </a:r>
            <a:r>
              <a:rPr sz="3000" b="1" spc="35" dirty="0">
                <a:solidFill>
                  <a:srgbClr val="898D8F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solidFill>
                  <a:srgbClr val="898D8F"/>
                </a:solidFill>
                <a:latin typeface="AvenirNext LT Pro Bold"/>
                <a:cs typeface="AvenirNext LT Pro Bold"/>
              </a:rPr>
              <a:t>choosing</a:t>
            </a:r>
            <a:r>
              <a:rPr sz="3000" b="1" spc="40" dirty="0">
                <a:solidFill>
                  <a:srgbClr val="898D8F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solidFill>
                  <a:srgbClr val="898D8F"/>
                </a:solidFill>
                <a:latin typeface="AvenirNext LT Pro Bold"/>
                <a:cs typeface="AvenirNext LT Pro Bold"/>
              </a:rPr>
              <a:t>clothes</a:t>
            </a:r>
            <a:r>
              <a:rPr lang="en-US" sz="3000" b="1" spc="-5" dirty="0">
                <a:solidFill>
                  <a:srgbClr val="898D8F"/>
                </a:solidFill>
                <a:latin typeface="AvenirNext LT Pro Bold"/>
                <a:cs typeface="AvenirNext LT Pro Bold"/>
              </a:rPr>
              <a:t>,</a:t>
            </a:r>
            <a:r>
              <a:rPr sz="3000" b="1" spc="20" dirty="0">
                <a:solidFill>
                  <a:srgbClr val="898D8F"/>
                </a:solidFill>
                <a:latin typeface="AvenirNext LT Pro Bold"/>
                <a:cs typeface="AvenirNext LT Pro Bold"/>
              </a:rPr>
              <a:t> </a:t>
            </a:r>
            <a:r>
              <a:rPr sz="3000" b="1" dirty="0">
                <a:latin typeface="AvenirNext LT Pro Bold"/>
                <a:cs typeface="AvenirNext LT Pro Bold"/>
              </a:rPr>
              <a:t>I</a:t>
            </a:r>
            <a:r>
              <a:rPr sz="3000" b="1" spc="30" dirty="0">
                <a:latin typeface="AvenirNext LT Pro Bold"/>
                <a:cs typeface="AvenirNext LT Pro Bold"/>
              </a:rPr>
              <a:t> </a:t>
            </a:r>
            <a:r>
              <a:rPr sz="3000" b="1" spc="-10" dirty="0">
                <a:latin typeface="AvenirNext LT Pro Bold"/>
                <a:cs typeface="AvenirNext LT Pro Bold"/>
              </a:rPr>
              <a:t>want</a:t>
            </a:r>
            <a:r>
              <a:rPr sz="3000" b="1" spc="20" dirty="0"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latin typeface="AvenirNext LT Pro Bold"/>
                <a:cs typeface="AvenirNext LT Pro Bold"/>
              </a:rPr>
              <a:t>them</a:t>
            </a:r>
            <a:r>
              <a:rPr sz="3000" b="1" spc="40" dirty="0">
                <a:latin typeface="AvenirNext LT Pro Bold"/>
                <a:cs typeface="AvenirNext LT Pro Bold"/>
              </a:rPr>
              <a:t> </a:t>
            </a:r>
            <a:r>
              <a:rPr sz="3000" b="1" dirty="0">
                <a:latin typeface="AvenirNext LT Pro Bold"/>
                <a:cs typeface="AvenirNext LT Pro Bold"/>
              </a:rPr>
              <a:t>to </a:t>
            </a:r>
            <a:r>
              <a:rPr sz="3000" b="1" spc="5" dirty="0">
                <a:latin typeface="AvenirNext LT Pro Bold"/>
                <a:cs typeface="AvenirNext LT Pro Bold"/>
              </a:rPr>
              <a:t> </a:t>
            </a:r>
            <a:r>
              <a:rPr sz="3000" b="1" spc="-2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flatter</a:t>
            </a:r>
            <a:r>
              <a:rPr sz="3000" b="1" spc="-1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30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my</a:t>
            </a:r>
            <a:r>
              <a:rPr sz="3000" b="1" spc="-1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shape</a:t>
            </a:r>
            <a:r>
              <a:rPr sz="3000" b="1" spc="1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latin typeface="AvenirNext LT Pro Bold"/>
                <a:cs typeface="AvenirNext LT Pro Bold"/>
              </a:rPr>
              <a:t>and</a:t>
            </a:r>
            <a:r>
              <a:rPr sz="3000" b="1" spc="5" dirty="0">
                <a:latin typeface="AvenirNext LT Pro Bold"/>
                <a:cs typeface="AvenirNext LT Pro Bold"/>
              </a:rPr>
              <a:t> </a:t>
            </a:r>
            <a:r>
              <a:rPr sz="3000" b="1" spc="-1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make </a:t>
            </a:r>
            <a:r>
              <a:rPr sz="3000" b="1" dirty="0">
                <a:solidFill>
                  <a:srgbClr val="762E17"/>
                </a:solidFill>
                <a:latin typeface="AvenirNext LT Pro Bold"/>
                <a:cs typeface="AvenirNext LT Pro Bold"/>
              </a:rPr>
              <a:t>me</a:t>
            </a:r>
            <a:r>
              <a:rPr sz="3000" b="1" spc="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 </a:t>
            </a:r>
            <a:r>
              <a:rPr sz="3000" b="1" dirty="0">
                <a:solidFill>
                  <a:srgbClr val="762E17"/>
                </a:solidFill>
                <a:latin typeface="AvenirNext LT Pro Bold"/>
                <a:cs typeface="AvenirNext LT Pro Bold"/>
              </a:rPr>
              <a:t>feel</a:t>
            </a:r>
            <a:r>
              <a:rPr sz="3000" b="1" spc="-20" dirty="0">
                <a:solidFill>
                  <a:srgbClr val="762E17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1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more</a:t>
            </a:r>
            <a:r>
              <a:rPr sz="3000" b="1" spc="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 </a:t>
            </a:r>
            <a:r>
              <a:rPr sz="3000" b="1" spc="-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confident</a:t>
            </a:r>
            <a:endParaRPr sz="3000" dirty="0">
              <a:latin typeface="AvenirNext LT Pro Bold"/>
              <a:cs typeface="AvenirNext LT Pro Bold"/>
            </a:endParaRPr>
          </a:p>
          <a:p>
            <a:pPr marL="3169920">
              <a:lnSpc>
                <a:spcPct val="100000"/>
              </a:lnSpc>
            </a:pPr>
            <a:r>
              <a:rPr sz="3000" b="1" dirty="0">
                <a:solidFill>
                  <a:srgbClr val="762E17"/>
                </a:solidFill>
                <a:latin typeface="AvenirNext LT Pro Bold"/>
                <a:cs typeface="AvenirNext LT Pro Bold"/>
              </a:rPr>
              <a:t>despite</a:t>
            </a:r>
            <a:r>
              <a:rPr sz="3000" b="1" spc="-40" dirty="0">
                <a:solidFill>
                  <a:srgbClr val="762E17"/>
                </a:solidFill>
                <a:latin typeface="AvenirNext LT Pro Bold"/>
                <a:cs typeface="AvenirNext LT Pro Bold"/>
              </a:rPr>
              <a:t> </a:t>
            </a:r>
            <a:r>
              <a:rPr sz="3000" b="1" dirty="0">
                <a:solidFill>
                  <a:srgbClr val="762E17"/>
                </a:solidFill>
                <a:latin typeface="AvenirNext LT Pro Bold"/>
                <a:cs typeface="AvenirNext LT Pro Bold"/>
              </a:rPr>
              <a:t>my</a:t>
            </a:r>
            <a:r>
              <a:rPr sz="3000" b="1" spc="-35" dirty="0">
                <a:solidFill>
                  <a:srgbClr val="762E17"/>
                </a:solidFill>
                <a:latin typeface="AvenirNext LT Pro Bold"/>
                <a:cs typeface="AvenirNext LT Pro Bold"/>
              </a:rPr>
              <a:t> </a:t>
            </a:r>
            <a:r>
              <a:rPr sz="3000" b="1" dirty="0">
                <a:solidFill>
                  <a:srgbClr val="762E17"/>
                </a:solidFill>
                <a:latin typeface="AvenirNext LT Pro Bold"/>
                <a:cs typeface="AvenirNext LT Pro Bold"/>
              </a:rPr>
              <a:t>size.</a:t>
            </a:r>
            <a:endParaRPr sz="3000" dirty="0">
              <a:latin typeface="AvenirNext LT Pro Bold"/>
              <a:cs typeface="AvenirNext LT Pro Bol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3435350" cy="1340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</a:t>
            </a:r>
            <a:r>
              <a:rPr lang="en-US"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Y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06045">
              <a:lnSpc>
                <a:spcPct val="100000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What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makes</a:t>
            </a:r>
            <a:r>
              <a:rPr sz="1800" dirty="0">
                <a:latin typeface="AvenirNext LT Pro Regular"/>
                <a:cs typeface="AvenirNext LT Pro Regular"/>
              </a:rPr>
              <a:t> a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good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idea?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3504" y="2321051"/>
            <a:ext cx="2601595" cy="896619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200">
              <a:latin typeface="Times New Roman"/>
              <a:cs typeface="Times New Roman"/>
            </a:endParaRPr>
          </a:p>
          <a:p>
            <a:pPr marL="447040">
              <a:lnSpc>
                <a:spcPct val="100000"/>
              </a:lnSpc>
            </a:pPr>
            <a:r>
              <a:rPr sz="24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Memorable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4323" y="2321051"/>
            <a:ext cx="2601595" cy="896619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200">
              <a:latin typeface="Times New Roman"/>
              <a:cs typeface="Times New Roman"/>
            </a:endParaRPr>
          </a:p>
          <a:p>
            <a:pPr marL="495934">
              <a:lnSpc>
                <a:spcPct val="100000"/>
              </a:lnSpc>
            </a:pPr>
            <a:r>
              <a:rPr sz="24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Interesting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5144" y="2321051"/>
            <a:ext cx="2603500" cy="896619"/>
          </a:xfrm>
          <a:prstGeom prst="rect">
            <a:avLst/>
          </a:prstGeom>
          <a:solidFill>
            <a:srgbClr val="762E1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200">
              <a:latin typeface="Times New Roman"/>
              <a:cs typeface="Times New Roman"/>
            </a:endParaRPr>
          </a:p>
          <a:p>
            <a:pPr marL="80391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Linked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55964" y="2321051"/>
            <a:ext cx="2603500" cy="896619"/>
          </a:xfrm>
          <a:prstGeom prst="rect">
            <a:avLst/>
          </a:prstGeom>
          <a:solidFill>
            <a:srgbClr val="676A6C"/>
          </a:solidFill>
        </p:spPr>
        <p:txBody>
          <a:bodyPr vert="horz" wrap="square" lIns="0" tIns="106045" rIns="0" bIns="0" rtlCol="0">
            <a:spAutoFit/>
          </a:bodyPr>
          <a:lstStyle/>
          <a:p>
            <a:pPr marL="720090" marR="409575" indent="-303530">
              <a:lnSpc>
                <a:spcPct val="100000"/>
              </a:lnSpc>
              <a:spcBef>
                <a:spcPts val="835"/>
              </a:spcBef>
            </a:pPr>
            <a:r>
              <a:rPr sz="24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4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</a:t>
            </a:r>
            <a:r>
              <a:rPr sz="24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otiona</a:t>
            </a:r>
            <a:r>
              <a:rPr sz="24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lly  </a:t>
            </a:r>
            <a:r>
              <a:rPr sz="2400" b="1" spc="-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Positive</a:t>
            </a:r>
            <a:endParaRPr sz="2400">
              <a:latin typeface="AvenirNext LT Pro Bold"/>
              <a:cs typeface="AvenirNext LT Pro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931" y="3304032"/>
            <a:ext cx="2601595" cy="222694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07645" rIns="0" bIns="0" rtlCol="0">
            <a:spAutoFit/>
          </a:bodyPr>
          <a:lstStyle/>
          <a:p>
            <a:pPr marL="71120" marR="144780">
              <a:lnSpc>
                <a:spcPct val="100000"/>
              </a:lnSpc>
              <a:spcBef>
                <a:spcPts val="1635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What </a:t>
            </a:r>
            <a:r>
              <a:rPr sz="1800" spc="-5" dirty="0">
                <a:latin typeface="AvenirNext LT Pro Regular"/>
                <a:cs typeface="AvenirNext LT Pro Regular"/>
              </a:rPr>
              <a:t>will </a:t>
            </a:r>
            <a:r>
              <a:rPr sz="1800" spc="-15" dirty="0">
                <a:latin typeface="AvenirNext LT Pro Regular"/>
                <a:cs typeface="AvenirNext LT Pro Regular"/>
              </a:rPr>
              <a:t>make </a:t>
            </a:r>
            <a:r>
              <a:rPr sz="1800" spc="-5" dirty="0">
                <a:latin typeface="AvenirNext LT Pro Regular"/>
                <a:cs typeface="AvenirNext LT Pro Regular"/>
              </a:rPr>
              <a:t>people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remember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it?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9752" y="3304032"/>
            <a:ext cx="2601595" cy="222694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07645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1635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customers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listen?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00571" y="3304032"/>
            <a:ext cx="2601595" cy="222694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07645" rIns="0" bIns="0" rtlCol="0">
            <a:spAutoFit/>
          </a:bodyPr>
          <a:lstStyle/>
          <a:p>
            <a:pPr marL="71120" marR="289560">
              <a:lnSpc>
                <a:spcPct val="100000"/>
              </a:lnSpc>
              <a:spcBef>
                <a:spcPts val="1635"/>
              </a:spcBef>
            </a:pPr>
            <a:r>
              <a:rPr sz="1800" dirty="0">
                <a:latin typeface="AvenirNext LT Pro Regular"/>
                <a:cs typeface="AvenirNext LT Pro Regular"/>
              </a:rPr>
              <a:t>How</a:t>
            </a:r>
            <a:r>
              <a:rPr sz="1800" spc="-4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is it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linked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business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challenge?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51392" y="3304032"/>
            <a:ext cx="2601595" cy="222694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07645" rIns="0" bIns="0" rtlCol="0">
            <a:spAutoFit/>
          </a:bodyPr>
          <a:lstStyle/>
          <a:p>
            <a:pPr marL="71755" marR="664210">
              <a:lnSpc>
                <a:spcPct val="100000"/>
              </a:lnSpc>
              <a:spcBef>
                <a:spcPts val="1635"/>
              </a:spcBef>
            </a:pPr>
            <a:r>
              <a:rPr sz="1800" dirty="0">
                <a:latin typeface="AvenirNext LT Pro Regular"/>
                <a:cs typeface="AvenirNext LT Pro Regular"/>
              </a:rPr>
              <a:t>How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does</a:t>
            </a:r>
            <a:r>
              <a:rPr sz="1800" spc="-4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it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make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customers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feel?</a:t>
            </a:r>
            <a:endParaRPr sz="180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3435350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STRATEGIC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IDEA</a:t>
            </a:r>
            <a:endParaRPr sz="190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>
              <a:latin typeface="AvenirNext LT Pro Bold"/>
              <a:cs typeface="AvenirNext LT Pro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175" y="1966488"/>
            <a:ext cx="10493375" cy="359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60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 </a:t>
            </a:r>
            <a:r>
              <a:rPr sz="1800" b="1" spc="-5" dirty="0">
                <a:latin typeface="AvenirNext LT Pro Bold"/>
                <a:cs typeface="AvenirNext LT Pro Bold"/>
              </a:rPr>
              <a:t>INSIGHT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“Substantiate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insight</a:t>
            </a:r>
            <a:r>
              <a:rPr sz="1800" spc="3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with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additional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factual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data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beyond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similarities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observations.”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10795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AvenirNext LT Pro Regular"/>
                <a:cs typeface="AvenirNext LT Pro Regular"/>
              </a:rPr>
              <a:t>“Make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sure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strong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enough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pulls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through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way</a:t>
            </a:r>
            <a:r>
              <a:rPr sz="1800" dirty="0">
                <a:latin typeface="AvenirNext LT Pro Regular"/>
                <a:cs typeface="AvenirNext LT Pro Regular"/>
              </a:rPr>
              <a:t> to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strategic </a:t>
            </a:r>
            <a:r>
              <a:rPr sz="1800" spc="-10" dirty="0">
                <a:latin typeface="AvenirNext LT Pro Regular"/>
                <a:cs typeface="AvenirNext LT Pro Regular"/>
              </a:rPr>
              <a:t>thinking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behind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execution.”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“Have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clear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path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how you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got 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the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idea,</a:t>
            </a:r>
            <a:r>
              <a:rPr sz="1800" spc="-7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with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clear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articulation.”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5080">
              <a:lnSpc>
                <a:spcPct val="100000"/>
              </a:lnSpc>
            </a:pPr>
            <a:r>
              <a:rPr sz="1800" spc="5" dirty="0">
                <a:latin typeface="AvenirNext LT Pro Regular"/>
                <a:cs typeface="AvenirNext LT Pro Regular"/>
              </a:rPr>
              <a:t>“When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 combine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strong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target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along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with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something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uniquely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true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about 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brand,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have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winning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combo that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can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lead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dirty="0">
                <a:latin typeface="AvenirNext LT Pro Regular"/>
                <a:cs typeface="AvenirNext LT Pro Regular"/>
              </a:rPr>
              <a:t> to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great</a:t>
            </a:r>
            <a:r>
              <a:rPr sz="1800" spc="-5" dirty="0">
                <a:latin typeface="AvenirNext LT Pro Regular"/>
                <a:cs typeface="AvenirNext LT Pro Regular"/>
              </a:rPr>
              <a:t> 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unique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work.”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 marL="68580">
              <a:lnSpc>
                <a:spcPct val="100000"/>
              </a:lnSpc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“Create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consumer-driven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insight</a:t>
            </a:r>
            <a:r>
              <a:rPr sz="1800" spc="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carry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through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into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unique</a:t>
            </a:r>
            <a:r>
              <a:rPr sz="1800" spc="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ownable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idea.”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2: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3435350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INSIGHTS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STRATEGIC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IDEA</a:t>
            </a:r>
            <a:endParaRPr sz="190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2B</a:t>
            </a:r>
            <a:endParaRPr sz="1400">
              <a:latin typeface="AvenirNext LT Pro Bold"/>
              <a:cs typeface="AvenirNext LT Pro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175" y="1966488"/>
            <a:ext cx="1051306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-5" dirty="0">
                <a:latin typeface="AvenirNext LT Pro Bold"/>
                <a:cs typeface="AvenirNext LT Pro Bold"/>
              </a:rPr>
              <a:t> </a:t>
            </a:r>
            <a:r>
              <a:rPr sz="1800" b="1" spc="-20" dirty="0">
                <a:latin typeface="AvenirNext LT Pro Bold"/>
                <a:cs typeface="AvenirNext LT Pro Bold"/>
              </a:rPr>
              <a:t>STRATEGIC</a:t>
            </a:r>
            <a:r>
              <a:rPr sz="1800" b="1" dirty="0">
                <a:latin typeface="AvenirNext LT Pro Bold"/>
                <a:cs typeface="AvenirNext LT Pro Bold"/>
              </a:rPr>
              <a:t> BIG</a:t>
            </a:r>
            <a:r>
              <a:rPr sz="1800" b="1" spc="-5" dirty="0">
                <a:latin typeface="AvenirNext LT Pro Bold"/>
                <a:cs typeface="AvenirNext LT Pro Bold"/>
              </a:rPr>
              <a:t> IDEA</a:t>
            </a:r>
            <a:endParaRPr sz="1800" dirty="0">
              <a:latin typeface="AvenirNext LT Pro Bold"/>
              <a:cs typeface="AvenirNext LT Pro Bold"/>
            </a:endParaRPr>
          </a:p>
          <a:p>
            <a:pPr marL="12700" marR="1224280">
              <a:lnSpc>
                <a:spcPct val="2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“Get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truth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about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people.</a:t>
            </a:r>
            <a:r>
              <a:rPr sz="1800" spc="-7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Compare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that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perception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issue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create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idea.”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“The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idea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is </a:t>
            </a: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clear,</a:t>
            </a:r>
            <a:r>
              <a:rPr sz="1800" spc="-7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ownable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manifestation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strategy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connect with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people.”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5080" indent="55880">
              <a:lnSpc>
                <a:spcPct val="100000"/>
              </a:lnSpc>
            </a:pPr>
            <a:r>
              <a:rPr sz="1800" spc="-7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“A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creative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idea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that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born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from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target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insights;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way this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idea is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brought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life should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solve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objectives.”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68580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“The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Idea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should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be</a:t>
            </a:r>
            <a:r>
              <a:rPr sz="1800" spc="-5" dirty="0">
                <a:latin typeface="AvenirNext LT Pro Regular"/>
                <a:cs typeface="AvenirNext LT Pro Regular"/>
              </a:rPr>
              <a:t> something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creates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emotional </a:t>
            </a:r>
            <a:r>
              <a:rPr sz="1800" dirty="0">
                <a:latin typeface="AvenirNext LT Pro Regular"/>
                <a:cs typeface="AvenirNext LT Pro Regular"/>
              </a:rPr>
              <a:t>bond to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brand.”</a:t>
            </a:r>
            <a:endParaRPr sz="18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89610"/>
            <a:chOff x="-6350" y="0"/>
            <a:chExt cx="12204700" cy="68961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0" y="0"/>
                  </a:lnTo>
                  <a:lnTo>
                    <a:pt x="12192000" y="6766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12192000" y="676656"/>
                  </a:lnTo>
                  <a:lnTo>
                    <a:pt x="0" y="0"/>
                  </a:lnTo>
                  <a:lnTo>
                    <a:pt x="12192000" y="0"/>
                  </a:lnTo>
                  <a:close/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6350" y="5181793"/>
            <a:ext cx="12204700" cy="1682750"/>
            <a:chOff x="-6350" y="5181793"/>
            <a:chExt cx="12204700" cy="1682750"/>
          </a:xfrm>
        </p:grpSpPr>
        <p:sp>
          <p:nvSpPr>
            <p:cNvPr id="6" name="object 6"/>
            <p:cNvSpPr/>
            <p:nvPr/>
          </p:nvSpPr>
          <p:spPr>
            <a:xfrm>
              <a:off x="0" y="6085331"/>
              <a:ext cx="12192000" cy="772795"/>
            </a:xfrm>
            <a:custGeom>
              <a:avLst/>
              <a:gdLst/>
              <a:ahLst/>
              <a:cxnLst/>
              <a:rect l="l" t="t" r="r" b="b"/>
              <a:pathLst>
                <a:path w="12192000" h="772795">
                  <a:moveTo>
                    <a:pt x="0" y="0"/>
                  </a:moveTo>
                  <a:lnTo>
                    <a:pt x="0" y="772668"/>
                  </a:lnTo>
                  <a:lnTo>
                    <a:pt x="12192000" y="7726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085331"/>
              <a:ext cx="12192000" cy="772795"/>
            </a:xfrm>
            <a:custGeom>
              <a:avLst/>
              <a:gdLst/>
              <a:ahLst/>
              <a:cxnLst/>
              <a:rect l="l" t="t" r="r" b="b"/>
              <a:pathLst>
                <a:path w="12192000" h="772795">
                  <a:moveTo>
                    <a:pt x="0" y="772668"/>
                  </a:moveTo>
                  <a:lnTo>
                    <a:pt x="0" y="0"/>
                  </a:lnTo>
                  <a:lnTo>
                    <a:pt x="12192000" y="772668"/>
                  </a:lnTo>
                  <a:lnTo>
                    <a:pt x="0" y="772668"/>
                  </a:lnTo>
                  <a:close/>
                </a:path>
              </a:pathLst>
            </a:custGeom>
            <a:ln w="12700">
              <a:solidFill>
                <a:srgbClr val="3131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77633" y="5196080"/>
              <a:ext cx="4541520" cy="1199515"/>
            </a:xfrm>
            <a:custGeom>
              <a:avLst/>
              <a:gdLst/>
              <a:ahLst/>
              <a:cxnLst/>
              <a:rect l="l" t="t" r="r" b="b"/>
              <a:pathLst>
                <a:path w="4541520" h="1199514">
                  <a:moveTo>
                    <a:pt x="3821938" y="0"/>
                  </a:moveTo>
                  <a:lnTo>
                    <a:pt x="199898" y="0"/>
                  </a:lnTo>
                  <a:lnTo>
                    <a:pt x="154063" y="5279"/>
                  </a:lnTo>
                  <a:lnTo>
                    <a:pt x="111987" y="20317"/>
                  </a:lnTo>
                  <a:lnTo>
                    <a:pt x="74871" y="43915"/>
                  </a:lnTo>
                  <a:lnTo>
                    <a:pt x="43915" y="74871"/>
                  </a:lnTo>
                  <a:lnTo>
                    <a:pt x="20317" y="111987"/>
                  </a:lnTo>
                  <a:lnTo>
                    <a:pt x="5279" y="154063"/>
                  </a:lnTo>
                  <a:lnTo>
                    <a:pt x="0" y="199898"/>
                  </a:lnTo>
                  <a:lnTo>
                    <a:pt x="0" y="999490"/>
                  </a:lnTo>
                  <a:lnTo>
                    <a:pt x="5279" y="1045324"/>
                  </a:lnTo>
                  <a:lnTo>
                    <a:pt x="20317" y="1087400"/>
                  </a:lnTo>
                  <a:lnTo>
                    <a:pt x="43915" y="1124516"/>
                  </a:lnTo>
                  <a:lnTo>
                    <a:pt x="74871" y="1155472"/>
                  </a:lnTo>
                  <a:lnTo>
                    <a:pt x="111987" y="1179070"/>
                  </a:lnTo>
                  <a:lnTo>
                    <a:pt x="154063" y="1194108"/>
                  </a:lnTo>
                  <a:lnTo>
                    <a:pt x="199898" y="1199388"/>
                  </a:lnTo>
                  <a:lnTo>
                    <a:pt x="3821938" y="1199388"/>
                  </a:lnTo>
                  <a:lnTo>
                    <a:pt x="3867772" y="1194108"/>
                  </a:lnTo>
                  <a:lnTo>
                    <a:pt x="3909848" y="1179070"/>
                  </a:lnTo>
                  <a:lnTo>
                    <a:pt x="3946964" y="1155472"/>
                  </a:lnTo>
                  <a:lnTo>
                    <a:pt x="3977920" y="1124516"/>
                  </a:lnTo>
                  <a:lnTo>
                    <a:pt x="4001518" y="1087400"/>
                  </a:lnTo>
                  <a:lnTo>
                    <a:pt x="4016556" y="1045324"/>
                  </a:lnTo>
                  <a:lnTo>
                    <a:pt x="4021836" y="999490"/>
                  </a:lnTo>
                  <a:lnTo>
                    <a:pt x="4446001" y="999490"/>
                  </a:lnTo>
                  <a:lnTo>
                    <a:pt x="4021836" y="699643"/>
                  </a:lnTo>
                  <a:lnTo>
                    <a:pt x="4021836" y="199898"/>
                  </a:lnTo>
                  <a:lnTo>
                    <a:pt x="4016556" y="154063"/>
                  </a:lnTo>
                  <a:lnTo>
                    <a:pt x="4001518" y="111987"/>
                  </a:lnTo>
                  <a:lnTo>
                    <a:pt x="3977920" y="74871"/>
                  </a:lnTo>
                  <a:lnTo>
                    <a:pt x="3946964" y="43915"/>
                  </a:lnTo>
                  <a:lnTo>
                    <a:pt x="3909848" y="20317"/>
                  </a:lnTo>
                  <a:lnTo>
                    <a:pt x="3867772" y="5279"/>
                  </a:lnTo>
                  <a:lnTo>
                    <a:pt x="3821938" y="0"/>
                  </a:lnTo>
                  <a:close/>
                </a:path>
                <a:path w="4541520" h="1199514">
                  <a:moveTo>
                    <a:pt x="4446001" y="999490"/>
                  </a:moveTo>
                  <a:lnTo>
                    <a:pt x="4021836" y="999490"/>
                  </a:lnTo>
                  <a:lnTo>
                    <a:pt x="4541380" y="1066914"/>
                  </a:lnTo>
                  <a:lnTo>
                    <a:pt x="4446001" y="9994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77633" y="5196080"/>
              <a:ext cx="4541520" cy="1199515"/>
            </a:xfrm>
            <a:custGeom>
              <a:avLst/>
              <a:gdLst/>
              <a:ahLst/>
              <a:cxnLst/>
              <a:rect l="l" t="t" r="r" b="b"/>
              <a:pathLst>
                <a:path w="4541520" h="1199514">
                  <a:moveTo>
                    <a:pt x="0" y="199898"/>
                  </a:moveTo>
                  <a:lnTo>
                    <a:pt x="5279" y="154063"/>
                  </a:lnTo>
                  <a:lnTo>
                    <a:pt x="20317" y="111987"/>
                  </a:lnTo>
                  <a:lnTo>
                    <a:pt x="43915" y="74871"/>
                  </a:lnTo>
                  <a:lnTo>
                    <a:pt x="74871" y="43915"/>
                  </a:lnTo>
                  <a:lnTo>
                    <a:pt x="111987" y="20317"/>
                  </a:lnTo>
                  <a:lnTo>
                    <a:pt x="154063" y="5279"/>
                  </a:lnTo>
                  <a:lnTo>
                    <a:pt x="199898" y="0"/>
                  </a:lnTo>
                  <a:lnTo>
                    <a:pt x="2346071" y="0"/>
                  </a:lnTo>
                  <a:lnTo>
                    <a:pt x="3351529" y="0"/>
                  </a:lnTo>
                  <a:lnTo>
                    <a:pt x="3821938" y="0"/>
                  </a:lnTo>
                  <a:lnTo>
                    <a:pt x="3867772" y="5279"/>
                  </a:lnTo>
                  <a:lnTo>
                    <a:pt x="3909848" y="20317"/>
                  </a:lnTo>
                  <a:lnTo>
                    <a:pt x="3946964" y="43915"/>
                  </a:lnTo>
                  <a:lnTo>
                    <a:pt x="3977920" y="74871"/>
                  </a:lnTo>
                  <a:lnTo>
                    <a:pt x="4001518" y="111987"/>
                  </a:lnTo>
                  <a:lnTo>
                    <a:pt x="4016556" y="154063"/>
                  </a:lnTo>
                  <a:lnTo>
                    <a:pt x="4021836" y="199898"/>
                  </a:lnTo>
                  <a:lnTo>
                    <a:pt x="4021836" y="699643"/>
                  </a:lnTo>
                  <a:lnTo>
                    <a:pt x="4541380" y="1066914"/>
                  </a:lnTo>
                  <a:lnTo>
                    <a:pt x="4021836" y="999490"/>
                  </a:lnTo>
                  <a:lnTo>
                    <a:pt x="4016556" y="1045324"/>
                  </a:lnTo>
                  <a:lnTo>
                    <a:pt x="4001518" y="1087400"/>
                  </a:lnTo>
                  <a:lnTo>
                    <a:pt x="3977920" y="1124516"/>
                  </a:lnTo>
                  <a:lnTo>
                    <a:pt x="3946964" y="1155472"/>
                  </a:lnTo>
                  <a:lnTo>
                    <a:pt x="3909848" y="1179070"/>
                  </a:lnTo>
                  <a:lnTo>
                    <a:pt x="3867772" y="1194108"/>
                  </a:lnTo>
                  <a:lnTo>
                    <a:pt x="3821938" y="1199388"/>
                  </a:lnTo>
                  <a:lnTo>
                    <a:pt x="3351529" y="1199388"/>
                  </a:lnTo>
                  <a:lnTo>
                    <a:pt x="2346071" y="1199388"/>
                  </a:lnTo>
                  <a:lnTo>
                    <a:pt x="199898" y="1199388"/>
                  </a:lnTo>
                  <a:lnTo>
                    <a:pt x="154063" y="1194108"/>
                  </a:lnTo>
                  <a:lnTo>
                    <a:pt x="111987" y="1179070"/>
                  </a:lnTo>
                  <a:lnTo>
                    <a:pt x="74871" y="1155472"/>
                  </a:lnTo>
                  <a:lnTo>
                    <a:pt x="43915" y="1124516"/>
                  </a:lnTo>
                  <a:lnTo>
                    <a:pt x="20317" y="1087400"/>
                  </a:lnTo>
                  <a:lnTo>
                    <a:pt x="5279" y="1045324"/>
                  </a:lnTo>
                  <a:lnTo>
                    <a:pt x="0" y="999490"/>
                  </a:lnTo>
                  <a:lnTo>
                    <a:pt x="0" y="699643"/>
                  </a:lnTo>
                  <a:lnTo>
                    <a:pt x="0" y="199898"/>
                  </a:lnTo>
                  <a:close/>
                </a:path>
              </a:pathLst>
            </a:custGeom>
            <a:ln w="28575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74850" y="504404"/>
            <a:ext cx="10819368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41350">
              <a:lnSpc>
                <a:spcPct val="100000"/>
              </a:lnSpc>
              <a:spcBef>
                <a:spcPts val="105"/>
              </a:spcBef>
            </a:pPr>
            <a:r>
              <a:rPr lang="en-US" spc="-5" dirty="0">
                <a:solidFill>
                  <a:srgbClr val="313131"/>
                </a:solidFill>
              </a:rPr>
              <a:t>SCORING</a:t>
            </a:r>
            <a:r>
              <a:rPr lang="en-US" spc="-60" dirty="0">
                <a:solidFill>
                  <a:srgbClr val="313131"/>
                </a:solidFill>
              </a:rPr>
              <a:t> </a:t>
            </a:r>
            <a:r>
              <a:rPr lang="en-US" spc="-5" dirty="0">
                <a:solidFill>
                  <a:srgbClr val="313131"/>
                </a:solidFill>
              </a:rPr>
              <a:t>SECTION</a:t>
            </a:r>
            <a:r>
              <a:rPr lang="en-US" spc="-50" dirty="0">
                <a:solidFill>
                  <a:srgbClr val="313131"/>
                </a:solidFill>
              </a:rPr>
              <a:t> </a:t>
            </a:r>
            <a:r>
              <a:rPr lang="en-US" dirty="0">
                <a:solidFill>
                  <a:srgbClr val="313131"/>
                </a:solidFill>
              </a:rPr>
              <a:t>3: </a:t>
            </a:r>
            <a:r>
              <a:rPr lang="en-US" spc="-484" dirty="0">
                <a:solidFill>
                  <a:srgbClr val="313131"/>
                </a:solidFill>
              </a:rPr>
              <a:t> </a:t>
            </a:r>
            <a:br>
              <a:rPr lang="en-US" spc="-484" dirty="0">
                <a:solidFill>
                  <a:srgbClr val="313131"/>
                </a:solidFill>
              </a:rPr>
            </a:br>
            <a:r>
              <a:rPr lang="en-US" spc="-484" dirty="0" err="1">
                <a:solidFill>
                  <a:srgbClr val="313131"/>
                </a:solidFill>
              </a:rPr>
              <a:t>i</a:t>
            </a:r>
            <a:r>
              <a:rPr lang="en-US" spc="-5" dirty="0" err="1">
                <a:solidFill>
                  <a:srgbClr val="313131"/>
                </a:solidFill>
              </a:rPr>
              <a:t>BRINGING</a:t>
            </a:r>
            <a:r>
              <a:rPr lang="en-US" spc="-5" dirty="0">
                <a:solidFill>
                  <a:srgbClr val="313131"/>
                </a:solidFill>
              </a:rPr>
              <a:t> THE STRATEGY &amp; IDEA TO LIFE (EXECUTION)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lang="en-US" sz="1400" dirty="0">
                <a:solidFill>
                  <a:srgbClr val="B4965A"/>
                </a:solidFill>
              </a:rPr>
              <a:t>Questions</a:t>
            </a:r>
            <a:r>
              <a:rPr lang="en-US" sz="1400" spc="-25" dirty="0">
                <a:solidFill>
                  <a:srgbClr val="B4965A"/>
                </a:solidFill>
              </a:rPr>
              <a:t> </a:t>
            </a:r>
            <a:r>
              <a:rPr lang="en-US" sz="1400" spc="5" dirty="0">
                <a:solidFill>
                  <a:srgbClr val="B4965A"/>
                </a:solidFill>
              </a:rPr>
              <a:t>3A</a:t>
            </a:r>
            <a:r>
              <a:rPr lang="en-US" sz="1400" spc="-30" dirty="0">
                <a:solidFill>
                  <a:srgbClr val="B4965A"/>
                </a:solidFill>
              </a:rPr>
              <a:t> </a:t>
            </a:r>
            <a:r>
              <a:rPr lang="en-US" sz="1400" dirty="0">
                <a:solidFill>
                  <a:srgbClr val="B4965A"/>
                </a:solidFill>
              </a:rPr>
              <a:t>-</a:t>
            </a:r>
            <a:r>
              <a:rPr lang="en-US" sz="1400" spc="-10" dirty="0">
                <a:solidFill>
                  <a:srgbClr val="B4965A"/>
                </a:solidFill>
              </a:rPr>
              <a:t> </a:t>
            </a:r>
            <a:r>
              <a:rPr lang="en-US" sz="1400" spc="5" dirty="0">
                <a:solidFill>
                  <a:srgbClr val="B4965A"/>
                </a:solidFill>
              </a:rPr>
              <a:t>3B</a:t>
            </a:r>
            <a:r>
              <a:rPr lang="en-US" sz="1400" spc="-15" dirty="0">
                <a:solidFill>
                  <a:srgbClr val="B4965A"/>
                </a:solidFill>
              </a:rPr>
              <a:t> </a:t>
            </a:r>
            <a:r>
              <a:rPr lang="en-US" sz="1400" dirty="0">
                <a:solidFill>
                  <a:srgbClr val="B4965A"/>
                </a:solidFill>
              </a:rPr>
              <a:t>+</a:t>
            </a:r>
            <a:r>
              <a:rPr lang="en-US" sz="1400" spc="-5" dirty="0">
                <a:solidFill>
                  <a:srgbClr val="B4965A"/>
                </a:solidFill>
              </a:rPr>
              <a:t> </a:t>
            </a:r>
            <a:r>
              <a:rPr lang="en-US" sz="1400" spc="-10" dirty="0">
                <a:solidFill>
                  <a:srgbClr val="B4965A"/>
                </a:solidFill>
              </a:rPr>
              <a:t>Creative</a:t>
            </a:r>
            <a:r>
              <a:rPr lang="en-US" sz="1400" spc="-20" dirty="0">
                <a:solidFill>
                  <a:srgbClr val="B4965A"/>
                </a:solidFill>
              </a:rPr>
              <a:t> </a:t>
            </a:r>
            <a:r>
              <a:rPr lang="en-US" sz="1400" spc="-5" dirty="0">
                <a:solidFill>
                  <a:srgbClr val="B4965A"/>
                </a:solidFill>
              </a:rPr>
              <a:t>Materials</a:t>
            </a:r>
            <a:endParaRPr lang="en-US" sz="1400" dirty="0"/>
          </a:p>
        </p:txBody>
      </p:sp>
      <p:sp>
        <p:nvSpPr>
          <p:cNvPr id="11" name="object 11"/>
          <p:cNvSpPr txBox="1"/>
          <p:nvPr/>
        </p:nvSpPr>
        <p:spPr>
          <a:xfrm>
            <a:off x="7378296" y="5363473"/>
            <a:ext cx="326199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AvenirNext LT Pro Bold"/>
                <a:cs typeface="AvenirNext LT Pro Bold"/>
              </a:rPr>
              <a:t>EFFIE</a:t>
            </a:r>
            <a:r>
              <a:rPr sz="1350" b="1" spc="-50" dirty="0">
                <a:latin typeface="AvenirNext LT Pro Bold"/>
                <a:cs typeface="AvenirNext LT Pro Bold"/>
              </a:rPr>
              <a:t> </a:t>
            </a:r>
            <a:r>
              <a:rPr sz="1350" b="1" spc="-15" dirty="0">
                <a:latin typeface="AvenirNext LT Pro Bold"/>
                <a:cs typeface="AvenirNext LT Pro Bold"/>
              </a:rPr>
              <a:t>TIP:</a:t>
            </a:r>
            <a:r>
              <a:rPr sz="1350" b="1" spc="-30" dirty="0">
                <a:latin typeface="AvenirNext LT Pro Bold"/>
                <a:cs typeface="AvenirNext LT Pro Bold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Ensure</a:t>
            </a:r>
            <a:r>
              <a:rPr sz="1350" spc="-3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your</a:t>
            </a:r>
            <a:r>
              <a:rPr sz="1350" spc="-5" dirty="0">
                <a:latin typeface="AvenirNext LT Pro Regular"/>
                <a:cs typeface="AvenirNext LT Pro Regular"/>
              </a:rPr>
              <a:t> </a:t>
            </a:r>
            <a:r>
              <a:rPr sz="1350" spc="-10" dirty="0">
                <a:latin typeface="AvenirNext LT Pro Regular"/>
                <a:cs typeface="AvenirNext LT Pro Regular"/>
              </a:rPr>
              <a:t>creative</a:t>
            </a:r>
            <a:r>
              <a:rPr sz="1350" spc="-15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examples</a:t>
            </a:r>
            <a:endParaRPr sz="1350">
              <a:latin typeface="AvenirNext LT Pro Regular"/>
              <a:cs typeface="AvenirNext LT Pro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43164" y="5569266"/>
            <a:ext cx="328930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latin typeface="AvenirNext LT Pro Regular"/>
                <a:cs typeface="AvenirNext LT Pro Regular"/>
              </a:rPr>
              <a:t>clearly</a:t>
            </a:r>
            <a:r>
              <a:rPr sz="1350" spc="5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present</a:t>
            </a:r>
            <a:r>
              <a:rPr sz="1350" spc="-25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how</a:t>
            </a:r>
            <a:r>
              <a:rPr sz="1350" spc="-2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the</a:t>
            </a:r>
            <a:r>
              <a:rPr sz="1350" spc="-10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strategy</a:t>
            </a:r>
            <a:r>
              <a:rPr sz="1350" spc="-30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would </a:t>
            </a:r>
            <a:r>
              <a:rPr sz="1350" dirty="0">
                <a:latin typeface="AvenirNext LT Pro Regular"/>
                <a:cs typeface="AvenirNext LT Pro Regular"/>
              </a:rPr>
              <a:t>be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269974" y="5775059"/>
            <a:ext cx="3434079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9915" marR="5080" indent="-57785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latin typeface="AvenirNext LT Pro Regular"/>
                <a:cs typeface="AvenirNext LT Pro Regular"/>
              </a:rPr>
              <a:t>brought</a:t>
            </a:r>
            <a:r>
              <a:rPr sz="1350" spc="-3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to</a:t>
            </a:r>
            <a:r>
              <a:rPr sz="1350" spc="-20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life </a:t>
            </a:r>
            <a:r>
              <a:rPr sz="1350" dirty="0">
                <a:latin typeface="AvenirNext LT Pro Regular"/>
                <a:cs typeface="AvenirNext LT Pro Regular"/>
              </a:rPr>
              <a:t>and</a:t>
            </a:r>
            <a:r>
              <a:rPr sz="1350" spc="-5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how</a:t>
            </a:r>
            <a:r>
              <a:rPr sz="1350" spc="-1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the</a:t>
            </a:r>
            <a:r>
              <a:rPr sz="1350" spc="-15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target</a:t>
            </a:r>
            <a:r>
              <a:rPr sz="1350" spc="-3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audience </a:t>
            </a:r>
            <a:r>
              <a:rPr sz="1350" spc="-320" dirty="0">
                <a:latin typeface="AvenirNext LT Pro Regular"/>
                <a:cs typeface="AvenirNext LT Pro Regular"/>
              </a:rPr>
              <a:t> </a:t>
            </a:r>
            <a:r>
              <a:rPr sz="1350" spc="-5" dirty="0">
                <a:latin typeface="AvenirNext LT Pro Regular"/>
                <a:cs typeface="AvenirNext LT Pro Regular"/>
              </a:rPr>
              <a:t>would</a:t>
            </a:r>
            <a:r>
              <a:rPr sz="1350" spc="-1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experience</a:t>
            </a:r>
            <a:r>
              <a:rPr sz="1350" spc="-4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the</a:t>
            </a:r>
            <a:r>
              <a:rPr sz="1350" spc="-15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brand.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78567" y="1800047"/>
            <a:ext cx="11028045" cy="847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0"/>
              </a:spcBef>
            </a:pPr>
            <a:r>
              <a:rPr sz="1800" dirty="0">
                <a:latin typeface="AvenirNext LT Pro Regular"/>
                <a:cs typeface="AvenirNext LT Pro Regular"/>
              </a:rPr>
              <a:t>In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this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section,</a:t>
            </a:r>
            <a:r>
              <a:rPr sz="1800" spc="-7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judges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look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see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why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you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chose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specific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marketing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strategies,</a:t>
            </a:r>
            <a:r>
              <a:rPr sz="1800" spc="-7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how you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relate</a:t>
            </a:r>
            <a:endParaRPr sz="1800">
              <a:latin typeface="AvenirNext LT Pro Regular"/>
              <a:cs typeface="AvenirNext LT Pro Regular"/>
            </a:endParaRPr>
          </a:p>
          <a:p>
            <a:pPr marL="12700" marR="5080">
              <a:lnSpc>
                <a:spcPts val="2160"/>
              </a:lnSpc>
              <a:spcBef>
                <a:spcPts val="70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strategy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target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audience,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executions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work </a:t>
            </a:r>
            <a:r>
              <a:rPr sz="1800" dirty="0">
                <a:latin typeface="AvenirNext LT Pro Regular"/>
                <a:cs typeface="AvenirNext LT Pro Regular"/>
              </a:rPr>
              <a:t>together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15" dirty="0">
                <a:latin typeface="AvenirNext LT Pro Regular"/>
                <a:cs typeface="AvenirNext LT Pro Regular"/>
              </a:rPr>
              <a:t>reach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target.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Detail the </a:t>
            </a:r>
            <a:r>
              <a:rPr sz="1800" spc="-10" dirty="0">
                <a:latin typeface="AvenirNext LT Pro Regular"/>
                <a:cs typeface="AvenirNext LT Pro Regular"/>
              </a:rPr>
              <a:t>rationale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strategy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dirty="0">
                <a:latin typeface="AvenirNext LT Pro Regular"/>
                <a:cs typeface="AvenirNext LT Pro Regular"/>
              </a:rPr>
              <a:t>entry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form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show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dirty="0">
                <a:latin typeface="AvenirNext LT Pro Regular"/>
                <a:cs typeface="AvenirNext LT Pro Regular"/>
              </a:rPr>
              <a:t> work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on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reel.</a:t>
            </a:r>
            <a:endParaRPr sz="1800">
              <a:latin typeface="AvenirNext LT Pro Regular"/>
              <a:cs typeface="AvenirNext LT Pro Regular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6526" y="3432173"/>
            <a:ext cx="178307" cy="16001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6526" y="4057013"/>
            <a:ext cx="178307" cy="16001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6526" y="4681853"/>
            <a:ext cx="178307" cy="160019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766526" y="5306693"/>
            <a:ext cx="11172825" cy="1508760"/>
            <a:chOff x="766526" y="5306693"/>
            <a:chExt cx="11172825" cy="1508760"/>
          </a:xfrm>
        </p:grpSpPr>
        <p:sp>
          <p:nvSpPr>
            <p:cNvPr id="19" name="object 19"/>
            <p:cNvSpPr/>
            <p:nvPr/>
          </p:nvSpPr>
          <p:spPr>
            <a:xfrm>
              <a:off x="11369630" y="6459812"/>
              <a:ext cx="132080" cy="288925"/>
            </a:xfrm>
            <a:custGeom>
              <a:avLst/>
              <a:gdLst/>
              <a:ahLst/>
              <a:cxnLst/>
              <a:rect l="l" t="t" r="r" b="b"/>
              <a:pathLst>
                <a:path w="132079" h="288925">
                  <a:moveTo>
                    <a:pt x="78081" y="288657"/>
                  </a:moveTo>
                  <a:lnTo>
                    <a:pt x="64152" y="287024"/>
                  </a:lnTo>
                  <a:lnTo>
                    <a:pt x="53059" y="275942"/>
                  </a:lnTo>
                  <a:lnTo>
                    <a:pt x="44026" y="251221"/>
                  </a:lnTo>
                  <a:lnTo>
                    <a:pt x="40353" y="227700"/>
                  </a:lnTo>
                  <a:lnTo>
                    <a:pt x="43094" y="213047"/>
                  </a:lnTo>
                  <a:lnTo>
                    <a:pt x="51390" y="204550"/>
                  </a:lnTo>
                  <a:lnTo>
                    <a:pt x="64387" y="199497"/>
                  </a:lnTo>
                  <a:lnTo>
                    <a:pt x="0" y="6371"/>
                  </a:lnTo>
                  <a:lnTo>
                    <a:pt x="1980" y="2425"/>
                  </a:lnTo>
                  <a:lnTo>
                    <a:pt x="9301" y="0"/>
                  </a:lnTo>
                  <a:lnTo>
                    <a:pt x="13248" y="1979"/>
                  </a:lnTo>
                  <a:lnTo>
                    <a:pt x="77635" y="196221"/>
                  </a:lnTo>
                  <a:lnTo>
                    <a:pt x="95195" y="196101"/>
                  </a:lnTo>
                  <a:lnTo>
                    <a:pt x="111080" y="202183"/>
                  </a:lnTo>
                  <a:lnTo>
                    <a:pt x="123752" y="213527"/>
                  </a:lnTo>
                  <a:lnTo>
                    <a:pt x="131675" y="229193"/>
                  </a:lnTo>
                  <a:lnTo>
                    <a:pt x="131858" y="247831"/>
                  </a:lnTo>
                  <a:lnTo>
                    <a:pt x="125148" y="264532"/>
                  </a:lnTo>
                  <a:lnTo>
                    <a:pt x="112688" y="277523"/>
                  </a:lnTo>
                  <a:lnTo>
                    <a:pt x="95625" y="285029"/>
                  </a:lnTo>
                  <a:lnTo>
                    <a:pt x="78081" y="2886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579332" y="6278285"/>
              <a:ext cx="223131" cy="223065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1467757" y="6529247"/>
              <a:ext cx="471170" cy="286385"/>
            </a:xfrm>
            <a:custGeom>
              <a:avLst/>
              <a:gdLst/>
              <a:ahLst/>
              <a:cxnLst/>
              <a:rect l="l" t="t" r="r" b="b"/>
              <a:pathLst>
                <a:path w="471170" h="286384">
                  <a:moveTo>
                    <a:pt x="409803" y="188480"/>
                  </a:moveTo>
                  <a:lnTo>
                    <a:pt x="373468" y="188480"/>
                  </a:lnTo>
                  <a:lnTo>
                    <a:pt x="373468" y="199707"/>
                  </a:lnTo>
                  <a:lnTo>
                    <a:pt x="409803" y="199707"/>
                  </a:lnTo>
                  <a:lnTo>
                    <a:pt x="409803" y="188480"/>
                  </a:lnTo>
                  <a:close/>
                </a:path>
                <a:path w="471170" h="286384">
                  <a:moveTo>
                    <a:pt x="418376" y="62725"/>
                  </a:moveTo>
                  <a:lnTo>
                    <a:pt x="369023" y="33578"/>
                  </a:lnTo>
                  <a:lnTo>
                    <a:pt x="315175" y="13931"/>
                  </a:lnTo>
                  <a:lnTo>
                    <a:pt x="269671" y="3581"/>
                  </a:lnTo>
                  <a:lnTo>
                    <a:pt x="223139" y="0"/>
                  </a:lnTo>
                  <a:lnTo>
                    <a:pt x="199821" y="1168"/>
                  </a:lnTo>
                  <a:lnTo>
                    <a:pt x="153720" y="8153"/>
                  </a:lnTo>
                  <a:lnTo>
                    <a:pt x="102285" y="23685"/>
                  </a:lnTo>
                  <a:lnTo>
                    <a:pt x="47752" y="50241"/>
                  </a:lnTo>
                  <a:lnTo>
                    <a:pt x="13081" y="75971"/>
                  </a:lnTo>
                  <a:lnTo>
                    <a:pt x="0" y="111531"/>
                  </a:lnTo>
                  <a:lnTo>
                    <a:pt x="0" y="113334"/>
                  </a:lnTo>
                  <a:lnTo>
                    <a:pt x="16129" y="118592"/>
                  </a:lnTo>
                  <a:lnTo>
                    <a:pt x="29845" y="127990"/>
                  </a:lnTo>
                  <a:lnTo>
                    <a:pt x="40411" y="140830"/>
                  </a:lnTo>
                  <a:lnTo>
                    <a:pt x="47066" y="156413"/>
                  </a:lnTo>
                  <a:lnTo>
                    <a:pt x="48209" y="176339"/>
                  </a:lnTo>
                  <a:lnTo>
                    <a:pt x="42938" y="195059"/>
                  </a:lnTo>
                  <a:lnTo>
                    <a:pt x="31965" y="211124"/>
                  </a:lnTo>
                  <a:lnTo>
                    <a:pt x="15976" y="223062"/>
                  </a:lnTo>
                  <a:lnTo>
                    <a:pt x="195249" y="223062"/>
                  </a:lnTo>
                  <a:lnTo>
                    <a:pt x="195249" y="62725"/>
                  </a:lnTo>
                  <a:lnTo>
                    <a:pt x="418376" y="62725"/>
                  </a:lnTo>
                  <a:close/>
                </a:path>
                <a:path w="471170" h="286384">
                  <a:moveTo>
                    <a:pt x="425907" y="165963"/>
                  </a:moveTo>
                  <a:lnTo>
                    <a:pt x="373468" y="165963"/>
                  </a:lnTo>
                  <a:lnTo>
                    <a:pt x="373468" y="177190"/>
                  </a:lnTo>
                  <a:lnTo>
                    <a:pt x="425907" y="177190"/>
                  </a:lnTo>
                  <a:lnTo>
                    <a:pt x="425907" y="165963"/>
                  </a:lnTo>
                  <a:close/>
                </a:path>
                <a:path w="471170" h="286384">
                  <a:moveTo>
                    <a:pt x="425907" y="143522"/>
                  </a:moveTo>
                  <a:lnTo>
                    <a:pt x="373468" y="143522"/>
                  </a:lnTo>
                  <a:lnTo>
                    <a:pt x="373468" y="154749"/>
                  </a:lnTo>
                  <a:lnTo>
                    <a:pt x="425907" y="154749"/>
                  </a:lnTo>
                  <a:lnTo>
                    <a:pt x="425907" y="143522"/>
                  </a:lnTo>
                  <a:close/>
                </a:path>
                <a:path w="471170" h="286384">
                  <a:moveTo>
                    <a:pt x="471093" y="83642"/>
                  </a:moveTo>
                  <a:lnTo>
                    <a:pt x="448360" y="83642"/>
                  </a:lnTo>
                  <a:lnTo>
                    <a:pt x="448360" y="105740"/>
                  </a:lnTo>
                  <a:lnTo>
                    <a:pt x="448360" y="252133"/>
                  </a:lnTo>
                  <a:lnTo>
                    <a:pt x="350735" y="252133"/>
                  </a:lnTo>
                  <a:lnTo>
                    <a:pt x="350735" y="105740"/>
                  </a:lnTo>
                  <a:lnTo>
                    <a:pt x="448360" y="105740"/>
                  </a:lnTo>
                  <a:lnTo>
                    <a:pt x="448360" y="83642"/>
                  </a:lnTo>
                  <a:lnTo>
                    <a:pt x="336232" y="83642"/>
                  </a:lnTo>
                  <a:lnTo>
                    <a:pt x="336232" y="105740"/>
                  </a:lnTo>
                  <a:lnTo>
                    <a:pt x="336232" y="252133"/>
                  </a:lnTo>
                  <a:lnTo>
                    <a:pt x="238620" y="252133"/>
                  </a:lnTo>
                  <a:lnTo>
                    <a:pt x="238620" y="105740"/>
                  </a:lnTo>
                  <a:lnTo>
                    <a:pt x="336232" y="105740"/>
                  </a:lnTo>
                  <a:lnTo>
                    <a:pt x="336232" y="83642"/>
                  </a:lnTo>
                  <a:lnTo>
                    <a:pt x="216166" y="83642"/>
                  </a:lnTo>
                  <a:lnTo>
                    <a:pt x="216166" y="274574"/>
                  </a:lnTo>
                  <a:lnTo>
                    <a:pt x="313778" y="274574"/>
                  </a:lnTo>
                  <a:lnTo>
                    <a:pt x="313893" y="280784"/>
                  </a:lnTo>
                  <a:lnTo>
                    <a:pt x="318643" y="285648"/>
                  </a:lnTo>
                  <a:lnTo>
                    <a:pt x="324726" y="285800"/>
                  </a:lnTo>
                  <a:lnTo>
                    <a:pt x="368388" y="285800"/>
                  </a:lnTo>
                  <a:lnTo>
                    <a:pt x="373430" y="280784"/>
                  </a:lnTo>
                  <a:lnTo>
                    <a:pt x="373468" y="274574"/>
                  </a:lnTo>
                  <a:lnTo>
                    <a:pt x="471093" y="274574"/>
                  </a:lnTo>
                  <a:lnTo>
                    <a:pt x="471093" y="252133"/>
                  </a:lnTo>
                  <a:lnTo>
                    <a:pt x="471093" y="105740"/>
                  </a:lnTo>
                  <a:lnTo>
                    <a:pt x="471093" y="836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6526" y="5306693"/>
              <a:ext cx="178307" cy="160019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578567" y="2925644"/>
            <a:ext cx="9756140" cy="259969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Judges</a:t>
            </a:r>
            <a:r>
              <a:rPr sz="1800" b="1" spc="-15" dirty="0">
                <a:latin typeface="AvenirNext LT Pro Bold"/>
                <a:cs typeface="AvenirNext LT Pro Bold"/>
              </a:rPr>
              <a:t> are</a:t>
            </a:r>
            <a:r>
              <a:rPr sz="1800" b="1" spc="-5" dirty="0">
                <a:latin typeface="AvenirNext LT Pro Bold"/>
                <a:cs typeface="AvenirNext LT Pro Bold"/>
              </a:rPr>
              <a:t> looking</a:t>
            </a:r>
            <a:r>
              <a:rPr sz="1800" b="1" spc="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for:</a:t>
            </a:r>
            <a:endParaRPr sz="1800" dirty="0">
              <a:latin typeface="AvenirNext LT Pro Bold"/>
              <a:cs typeface="AvenirNext LT Pro Bold"/>
            </a:endParaRPr>
          </a:p>
          <a:p>
            <a:pPr marL="414655" marR="581660">
              <a:lnSpc>
                <a:spcPct val="100000"/>
              </a:lnSpc>
              <a:spcBef>
                <a:spcPts val="590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Well-designed</a:t>
            </a:r>
            <a:r>
              <a:rPr sz="1800" spc="-4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smart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use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3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executions that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directly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connect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back to</a:t>
            </a:r>
            <a:r>
              <a:rPr sz="1800" spc="-5" dirty="0">
                <a:latin typeface="AvenirNext LT Pro Regular"/>
                <a:cs typeface="AvenirNext LT Pro Regular"/>
              </a:rPr>
              <a:t> the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communications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strategy,</a:t>
            </a:r>
            <a:r>
              <a:rPr sz="1800" spc="-8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objectives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insights.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414655" marR="5080">
              <a:lnSpc>
                <a:spcPct val="100000"/>
              </a:lnSpc>
              <a:spcBef>
                <a:spcPts val="600"/>
              </a:spcBef>
            </a:pPr>
            <a:r>
              <a:rPr sz="1800" spc="-20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significance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channels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chosen 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they</a:t>
            </a:r>
            <a:r>
              <a:rPr sz="1800" spc="-10" dirty="0">
                <a:latin typeface="AvenirNext LT Pro Regular"/>
                <a:cs typeface="AvenirNext LT Pro Regular"/>
              </a:rPr>
              <a:t> answered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challenge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–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why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were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they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right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 your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idea?</a:t>
            </a:r>
            <a:r>
              <a:rPr sz="1800" spc="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Why did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choose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these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over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others?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414655" marR="40005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consistent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message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communicated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across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multiple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media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channels.</a:t>
            </a:r>
            <a:r>
              <a:rPr sz="1800" spc="390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Was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there</a:t>
            </a:r>
            <a:r>
              <a:rPr sz="1800" dirty="0">
                <a:latin typeface="AvenirNext LT Pro Regular"/>
                <a:cs typeface="AvenirNext LT Pro Regular"/>
              </a:rPr>
              <a:t> a</a:t>
            </a:r>
            <a:r>
              <a:rPr sz="1800" spc="-5" dirty="0">
                <a:latin typeface="AvenirNext LT Pro Regular"/>
                <a:cs typeface="AvenirNext LT Pro Regular"/>
              </a:rPr>
              <a:t> “path”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consumers </a:t>
            </a:r>
            <a:r>
              <a:rPr sz="1800" spc="-10" dirty="0">
                <a:latin typeface="AvenirNext LT Pro Regular"/>
                <a:cs typeface="AvenirNext LT Pro Regular"/>
              </a:rPr>
              <a:t>were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meant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go</a:t>
            </a:r>
            <a:r>
              <a:rPr sz="1800" spc="-5" dirty="0">
                <a:latin typeface="AvenirNext LT Pro Regular"/>
                <a:cs typeface="AvenirNext LT Pro Regular"/>
              </a:rPr>
              <a:t> on,</a:t>
            </a:r>
            <a:r>
              <a:rPr sz="1800" spc="-7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what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was it?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414655">
              <a:lnSpc>
                <a:spcPct val="100000"/>
              </a:lnSpc>
              <a:spcBef>
                <a:spcPts val="600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&amp;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media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plans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work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together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980903" y="5499733"/>
            <a:ext cx="2691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deliver</a:t>
            </a:r>
            <a:r>
              <a:rPr sz="1800" spc="-3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optimal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impact.</a:t>
            </a:r>
            <a:endParaRPr sz="180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89610"/>
            <a:chOff x="-6350" y="0"/>
            <a:chExt cx="12204700" cy="68961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32460"/>
            </a:xfrm>
            <a:custGeom>
              <a:avLst/>
              <a:gdLst/>
              <a:ahLst/>
              <a:cxnLst/>
              <a:rect l="l" t="t" r="r" b="b"/>
              <a:pathLst>
                <a:path w="12192000" h="632460">
                  <a:moveTo>
                    <a:pt x="12192000" y="0"/>
                  </a:moveTo>
                  <a:lnTo>
                    <a:pt x="0" y="0"/>
                  </a:lnTo>
                  <a:lnTo>
                    <a:pt x="0" y="63246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192000" cy="632460"/>
            </a:xfrm>
            <a:custGeom>
              <a:avLst/>
              <a:gdLst/>
              <a:ahLst/>
              <a:cxnLst/>
              <a:rect l="l" t="t" r="r" b="b"/>
              <a:pathLst>
                <a:path w="12192000" h="632460">
                  <a:moveTo>
                    <a:pt x="0" y="0"/>
                  </a:moveTo>
                  <a:lnTo>
                    <a:pt x="0" y="632460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0" y="0"/>
                  </a:lnTo>
                  <a:lnTo>
                    <a:pt x="12192000" y="6766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12192000" y="676656"/>
                  </a:lnTo>
                  <a:lnTo>
                    <a:pt x="0" y="0"/>
                  </a:lnTo>
                  <a:lnTo>
                    <a:pt x="12192000" y="0"/>
                  </a:lnTo>
                  <a:close/>
                </a:path>
              </a:pathLst>
            </a:custGeom>
            <a:ln w="12700">
              <a:solidFill>
                <a:srgbClr val="3131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59839" y="888025"/>
            <a:ext cx="42754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0" dirty="0"/>
              <a:t>TABLE</a:t>
            </a:r>
            <a:r>
              <a:rPr sz="3200" spc="-50" dirty="0"/>
              <a:t> </a:t>
            </a:r>
            <a:r>
              <a:rPr sz="3200" dirty="0"/>
              <a:t>OF</a:t>
            </a:r>
            <a:r>
              <a:rPr sz="3200" spc="-45" dirty="0"/>
              <a:t> </a:t>
            </a:r>
            <a:r>
              <a:rPr sz="3200" spc="-5" dirty="0"/>
              <a:t>CONTENTS</a:t>
            </a:r>
            <a:endParaRPr sz="3200" dirty="0"/>
          </a:p>
        </p:txBody>
      </p:sp>
      <p:sp>
        <p:nvSpPr>
          <p:cNvPr id="8" name="object 8"/>
          <p:cNvSpPr txBox="1"/>
          <p:nvPr/>
        </p:nvSpPr>
        <p:spPr>
          <a:xfrm>
            <a:off x="6828538" y="2936747"/>
            <a:ext cx="4059425" cy="91440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145415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800"/>
              </a:spcAft>
            </a:pPr>
            <a:r>
              <a:rPr lang="en-US" sz="1800" b="1" u="sng" kern="1200" spc="-1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Scoring</a:t>
            </a:r>
            <a:r>
              <a:rPr lang="en-US" sz="1800" b="1" u="sng" kern="1200" spc="1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b="1" u="sng" kern="1200" spc="-5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</a:t>
            </a:r>
            <a:r>
              <a:rPr lang="en-US" sz="1800" b="1" u="sng" kern="120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2: </a:t>
            </a:r>
            <a:r>
              <a:rPr lang="en-US" sz="1800" b="1" kern="1200" spc="5" dirty="0">
                <a:solidFill>
                  <a:srgbClr val="927026"/>
                </a:solidFill>
                <a:effectLst/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en-US" sz="1800" b="1" kern="1200" spc="5" dirty="0">
                <a:solidFill>
                  <a:srgbClr val="927026"/>
                </a:solidFill>
                <a:effectLst/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b="1" kern="1200" spc="5" dirty="0">
                <a:solidFill>
                  <a:srgbClr val="927026"/>
                </a:solidFill>
                <a:effectLst/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b="1" u="sng" kern="1200" spc="-5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Insights</a:t>
            </a:r>
            <a:r>
              <a:rPr lang="en-US" sz="1800" b="1" u="sng" kern="1200" spc="-15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b="1" u="sng" kern="120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</a:t>
            </a:r>
            <a:r>
              <a:rPr lang="en-US" sz="1800" b="1" u="sng" kern="1200" spc="-2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b="1" u="sng" kern="1200" spc="-10" dirty="0">
                <a:solidFill>
                  <a:srgbClr val="927026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Strategy     </a:t>
            </a:r>
            <a:br>
              <a:rPr lang="en-US" sz="1800" b="1" u="sng" kern="1200" spc="-1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</a:rPr>
            </a:br>
            <a:r>
              <a:rPr lang="en-US" sz="1800" b="1" u="sng" kern="1200" spc="-1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venirNext LT Pro Bold" panose="020B0804020202020204" pitchFamily="34" charset="0"/>
                <a:ea typeface="Times New Roman" panose="02020603050405020304" pitchFamily="18" charset="0"/>
                <a:cs typeface="AvenirNext LT Pro Bold" panose="020B0804020202020204" pitchFamily="34" charset="0"/>
              </a:rPr>
              <a:t>           </a:t>
            </a:r>
            <a:endParaRPr lang="en-US" dirty="0">
              <a:latin typeface="AvenirNext LT Pro Bold"/>
              <a:cs typeface="AvenirNext LT Pro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29043" y="4326631"/>
            <a:ext cx="4058920" cy="82296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145415" rIns="0" bIns="0" rtlCol="0">
            <a:spAutoFit/>
          </a:bodyPr>
          <a:lstStyle/>
          <a:p>
            <a:pPr marL="1479550" marR="1018540" indent="-455930">
              <a:lnSpc>
                <a:spcPct val="100000"/>
              </a:lnSpc>
              <a:spcBef>
                <a:spcPts val="1145"/>
              </a:spcBef>
            </a:pPr>
            <a:r>
              <a:rPr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Scoring </a:t>
            </a:r>
            <a:r>
              <a:rPr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</a:t>
            </a:r>
            <a:r>
              <a:rPr lang="en-US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b="1" u="sng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3:</a:t>
            </a:r>
            <a:r>
              <a:rPr lang="en-US" b="1" u="sng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</a:t>
            </a:r>
            <a:r>
              <a:rPr lang="en-US"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Execution</a:t>
            </a:r>
            <a:endParaRPr lang="en-US"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4544" y="2931387"/>
            <a:ext cx="4058920" cy="91440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998855">
              <a:lnSpc>
                <a:spcPct val="100000"/>
              </a:lnSpc>
            </a:pP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Judging</a:t>
            </a:r>
            <a:r>
              <a:rPr sz="1800" b="1" u="sng" spc="-1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Overview</a:t>
            </a:r>
            <a:endParaRPr lang="en-US" b="1" u="sng" spc="-10" dirty="0">
              <a:solidFill>
                <a:srgbClr val="927026"/>
              </a:solidFill>
              <a:uFill>
                <a:solidFill>
                  <a:srgbClr val="000000"/>
                </a:solidFill>
              </a:uFill>
              <a:latin typeface="AvenirNext LT Pro Bold"/>
              <a:cs typeface="AvenirNext LT Pro Bold"/>
            </a:endParaRPr>
          </a:p>
          <a:p>
            <a:pPr marL="998855">
              <a:lnSpc>
                <a:spcPct val="100000"/>
              </a:lnSpc>
            </a:pP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29043" y="5692138"/>
            <a:ext cx="4058920" cy="82296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145415" rIns="0" bIns="0" rtlCol="0">
            <a:spAutoFit/>
          </a:bodyPr>
          <a:lstStyle/>
          <a:p>
            <a:pPr marL="478155" marR="471170" indent="545465">
              <a:lnSpc>
                <a:spcPct val="100000"/>
              </a:lnSpc>
              <a:spcBef>
                <a:spcPts val="1145"/>
              </a:spcBef>
            </a:pPr>
            <a:r>
              <a:rPr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Scoring</a:t>
            </a:r>
            <a:r>
              <a:rPr sz="1800" b="1" u="sng" spc="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</a:t>
            </a:r>
            <a:r>
              <a:rPr sz="1800" b="1" u="sng" spc="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4: </a:t>
            </a:r>
            <a:r>
              <a:rPr sz="1800" b="1" spc="5" dirty="0">
                <a:solidFill>
                  <a:srgbClr val="927026"/>
                </a:solid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Measurement</a:t>
            </a:r>
            <a:r>
              <a:rPr sz="1800" b="1" u="sng" spc="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Methodology</a:t>
            </a: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4544" y="5684519"/>
            <a:ext cx="4058920" cy="82296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L="847725" marR="387350" indent="-447040">
              <a:lnSpc>
                <a:spcPct val="100000"/>
              </a:lnSpc>
              <a:spcBef>
                <a:spcPts val="1150"/>
              </a:spcBef>
            </a:pPr>
            <a:r>
              <a:rPr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Scoring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 </a:t>
            </a:r>
            <a:r>
              <a:rPr sz="1800" b="1" u="sng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1: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Challenge, </a:t>
            </a:r>
            <a:r>
              <a:rPr sz="1800" b="1" spc="-434" dirty="0">
                <a:solidFill>
                  <a:srgbClr val="927026"/>
                </a:solid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1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Context</a:t>
            </a:r>
            <a:r>
              <a:rPr sz="1800" b="1" u="sng" spc="2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</a:t>
            </a:r>
            <a:r>
              <a:rPr sz="1800" b="1" u="sng" spc="-1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Objectives</a:t>
            </a: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04544" y="4326634"/>
            <a:ext cx="4058920" cy="822960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1250315">
              <a:lnSpc>
                <a:spcPct val="100000"/>
              </a:lnSpc>
            </a:pPr>
            <a:r>
              <a:rPr sz="1800" b="1" u="sng" spc="-6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</a:t>
            </a:r>
            <a:r>
              <a:rPr sz="1800" b="1" u="sng" spc="-3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5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Entry</a:t>
            </a:r>
            <a:r>
              <a:rPr sz="1800" b="1" u="sng" spc="-45" dirty="0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0" b="1" u="sng" spc="-10" dirty="0">
                <a:solidFill>
                  <a:srgbClr val="927026"/>
                </a:solidFill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Tips</a:t>
            </a: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59839" y="1612855"/>
            <a:ext cx="95078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purpose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this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document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help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entrants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improve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their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submissions.</a:t>
            </a:r>
            <a:r>
              <a:rPr sz="1800" spc="38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following pages, you will find </a:t>
            </a:r>
            <a:r>
              <a:rPr sz="1800" dirty="0">
                <a:latin typeface="AvenirNext LT Pro Regular"/>
                <a:cs typeface="AvenirNext LT Pro Regular"/>
              </a:rPr>
              <a:t>feedback </a:t>
            </a:r>
            <a:r>
              <a:rPr sz="1800" spc="-15" dirty="0">
                <a:latin typeface="AvenirNext LT Pro Regular"/>
                <a:cs typeface="AvenirNext LT Pro Regular"/>
              </a:rPr>
              <a:t>from </a:t>
            </a:r>
            <a:r>
              <a:rPr sz="1800" dirty="0">
                <a:latin typeface="AvenirNext LT Pro Regular"/>
                <a:cs typeface="AvenirNext LT Pro Regular"/>
              </a:rPr>
              <a:t>judges </a:t>
            </a:r>
            <a:r>
              <a:rPr sz="1800" spc="-10" dirty="0">
                <a:latin typeface="AvenirNext LT Pro Regular"/>
                <a:cs typeface="AvenirNext LT Pro Regular"/>
              </a:rPr>
              <a:t>across </a:t>
            </a:r>
            <a:r>
              <a:rPr sz="1800" spc="-5" dirty="0">
                <a:latin typeface="AvenirNext LT Pro Regular"/>
                <a:cs typeface="AvenirNext LT Pro Regular"/>
              </a:rPr>
              <a:t>each </a:t>
            </a:r>
            <a:r>
              <a:rPr sz="1800" dirty="0">
                <a:latin typeface="AvenirNext LT Pro Regular"/>
                <a:cs typeface="AvenirNext LT Pro Regular"/>
              </a:rPr>
              <a:t>of </a:t>
            </a:r>
            <a:r>
              <a:rPr sz="1800" spc="-5" dirty="0">
                <a:latin typeface="AvenirNext LT Pro Regular"/>
                <a:cs typeface="AvenirNext LT Pro Regular"/>
              </a:rPr>
              <a:t>the scoring sections. </a:t>
            </a:r>
            <a:r>
              <a:rPr sz="1800" spc="-30" dirty="0">
                <a:latin typeface="AvenirNext LT Pro Regular"/>
                <a:cs typeface="AvenirNext LT Pro Regular"/>
              </a:rPr>
              <a:t>We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hope you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find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this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information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useful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 </a:t>
            </a:r>
            <a:r>
              <a:rPr sz="1800" spc="-15" dirty="0">
                <a:latin typeface="AvenirNext LT Pro Regular"/>
                <a:cs typeface="AvenirNext LT Pro Regular"/>
              </a:rPr>
              <a:t>prepare</a:t>
            </a:r>
            <a:r>
              <a:rPr sz="1800" spc="-5" dirty="0">
                <a:latin typeface="AvenirNext LT Pro Regular"/>
                <a:cs typeface="AvenirNext LT Pro Regular"/>
              </a:rPr>
              <a:t> your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entries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15" dirty="0">
                <a:latin typeface="AvenirNext LT Pro Regular"/>
                <a:cs typeface="AvenirNext LT Pro Regular"/>
              </a:rPr>
              <a:t>Effie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Collegiate 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competition.</a:t>
            </a:r>
            <a:r>
              <a:rPr lang="en-US" sz="1800" spc="-5" dirty="0">
                <a:latin typeface="AvenirNext LT Pro Regular"/>
                <a:cs typeface="AvenirNext LT Pro Regular"/>
              </a:rPr>
              <a:t> We recommend you read this entire guide </a:t>
            </a:r>
            <a:r>
              <a:rPr lang="en-US" spc="-5" dirty="0">
                <a:latin typeface="AvenirNext LT Pro Regular"/>
                <a:cs typeface="AvenirNext LT Pro Regular"/>
              </a:rPr>
              <a:t>before crafting your submission. </a:t>
            </a:r>
            <a:endParaRPr sz="18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228" y="459587"/>
            <a:ext cx="10666972" cy="8572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4897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3: </a:t>
            </a:r>
            <a:r>
              <a:rPr spc="-484" dirty="0">
                <a:solidFill>
                  <a:srgbClr val="313131"/>
                </a:solidFill>
              </a:rPr>
              <a:t> </a:t>
            </a:r>
            <a:br>
              <a:rPr lang="en-US" spc="-484" dirty="0">
                <a:solidFill>
                  <a:srgbClr val="313131"/>
                </a:solidFill>
              </a:rPr>
            </a:br>
            <a:r>
              <a:rPr lang="en-US" spc="-484" dirty="0" err="1">
                <a:solidFill>
                  <a:srgbClr val="313131"/>
                </a:solidFill>
              </a:rPr>
              <a:t>i</a:t>
            </a:r>
            <a:r>
              <a:rPr lang="en-US" spc="-5" dirty="0" err="1">
                <a:solidFill>
                  <a:srgbClr val="313131"/>
                </a:solidFill>
              </a:rPr>
              <a:t>BRINGING</a:t>
            </a:r>
            <a:r>
              <a:rPr lang="en-US" spc="-5" dirty="0">
                <a:solidFill>
                  <a:srgbClr val="313131"/>
                </a:solidFill>
              </a:rPr>
              <a:t> THE STRATEGY &amp; IDEA TO LIFE (EXECUTION)</a:t>
            </a:r>
            <a:endParaRPr spc="-5" dirty="0">
              <a:solidFill>
                <a:srgbClr val="313131"/>
              </a:solidFill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-5" dirty="0">
                <a:solidFill>
                  <a:srgbClr val="927026"/>
                </a:solidFill>
              </a:rPr>
              <a:t>Questions</a:t>
            </a:r>
            <a:r>
              <a:rPr sz="1400" spc="-25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3A</a:t>
            </a:r>
            <a:r>
              <a:rPr sz="1400" spc="-35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-</a:t>
            </a:r>
            <a:r>
              <a:rPr sz="1400" spc="-10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3B</a:t>
            </a:r>
            <a:r>
              <a:rPr sz="1400" spc="-20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+</a:t>
            </a:r>
            <a:r>
              <a:rPr sz="1400" spc="-10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Creative</a:t>
            </a:r>
            <a:r>
              <a:rPr sz="1400" spc="-20" dirty="0">
                <a:solidFill>
                  <a:srgbClr val="927026"/>
                </a:solidFill>
              </a:rPr>
              <a:t> </a:t>
            </a:r>
            <a:r>
              <a:rPr sz="1400" dirty="0">
                <a:solidFill>
                  <a:srgbClr val="927026"/>
                </a:solidFill>
              </a:rPr>
              <a:t>Materials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6036" y="1963991"/>
            <a:ext cx="10135235" cy="332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venirNext LT Pro Bold"/>
                <a:cs typeface="AvenirNext LT Pro Bold"/>
              </a:rPr>
              <a:t>JUDGE</a:t>
            </a:r>
            <a:r>
              <a:rPr sz="1800" b="1" spc="-60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ADVICE:</a:t>
            </a:r>
            <a:r>
              <a:rPr sz="1800" b="1" spc="-10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MARKETING</a:t>
            </a:r>
            <a:r>
              <a:rPr sz="1800" b="1" spc="-50" dirty="0">
                <a:latin typeface="AvenirNext LT Pro Bold"/>
                <a:cs typeface="AvenirNext LT Pro Bold"/>
              </a:rPr>
              <a:t> </a:t>
            </a:r>
            <a:r>
              <a:rPr sz="1800" b="1" spc="-30" dirty="0">
                <a:latin typeface="AvenirNext LT Pro Bold"/>
                <a:cs typeface="AvenirNext LT Pro Bold"/>
              </a:rPr>
              <a:t>STRATEGY</a:t>
            </a:r>
            <a:endParaRPr sz="1800" dirty="0">
              <a:latin typeface="AvenirNext LT Pro Bold"/>
              <a:cs typeface="AvenirNext LT Pro Bold"/>
            </a:endParaRPr>
          </a:p>
          <a:p>
            <a:pPr marL="12700" marR="1101090">
              <a:lnSpc>
                <a:spcPct val="200300"/>
              </a:lnSpc>
              <a:spcBef>
                <a:spcPts val="60"/>
              </a:spcBef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“Strategies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chosen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should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 interesting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break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through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answer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challenge.”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“Research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should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support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media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choices.”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“Ensure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consistent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message/benefit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communicated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across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media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channels.”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AvenirNext LT Pro Regular"/>
                <a:cs typeface="AvenirNext LT Pro Regular"/>
              </a:rPr>
              <a:t>“Make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relevant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channel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choices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–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determine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most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effective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ways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reach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specific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target.”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59690">
              <a:lnSpc>
                <a:spcPct val="100000"/>
              </a:lnSpc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“Watch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for inconsistencies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between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how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 case was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presented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video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form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how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communicated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written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entry.”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232" y="459588"/>
            <a:ext cx="11428968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4135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3: </a:t>
            </a:r>
            <a:r>
              <a:rPr spc="-484" dirty="0">
                <a:solidFill>
                  <a:srgbClr val="313131"/>
                </a:solidFill>
              </a:rPr>
              <a:t> </a:t>
            </a:r>
            <a:br>
              <a:rPr lang="en-US" spc="-484" dirty="0">
                <a:solidFill>
                  <a:srgbClr val="313131"/>
                </a:solidFill>
              </a:rPr>
            </a:br>
            <a:r>
              <a:rPr lang="en-US" spc="-484" dirty="0" err="1">
                <a:solidFill>
                  <a:srgbClr val="313131"/>
                </a:solidFill>
              </a:rPr>
              <a:t>i</a:t>
            </a:r>
            <a:r>
              <a:rPr lang="en-US" spc="-5" dirty="0" err="1">
                <a:solidFill>
                  <a:srgbClr val="313131"/>
                </a:solidFill>
              </a:rPr>
              <a:t>BRINGING</a:t>
            </a:r>
            <a:r>
              <a:rPr lang="en-US" spc="-5" dirty="0">
                <a:solidFill>
                  <a:srgbClr val="313131"/>
                </a:solidFill>
              </a:rPr>
              <a:t> THE STRATEGY &amp; IDEA TO LIFE (EXECUTION)</a:t>
            </a:r>
            <a:endParaRPr spc="-5" dirty="0">
              <a:solidFill>
                <a:srgbClr val="313131"/>
              </a:solidFill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B4965A"/>
                </a:solidFill>
              </a:rPr>
              <a:t>Questions</a:t>
            </a:r>
            <a:r>
              <a:rPr sz="1400" spc="-25" dirty="0">
                <a:solidFill>
                  <a:srgbClr val="B4965A"/>
                </a:solidFill>
              </a:rPr>
              <a:t> </a:t>
            </a:r>
            <a:r>
              <a:rPr sz="1400" spc="5" dirty="0">
                <a:solidFill>
                  <a:srgbClr val="B4965A"/>
                </a:solidFill>
              </a:rPr>
              <a:t>3A</a:t>
            </a:r>
            <a:r>
              <a:rPr sz="1400" spc="-30" dirty="0">
                <a:solidFill>
                  <a:srgbClr val="B4965A"/>
                </a:solidFill>
              </a:rPr>
              <a:t> </a:t>
            </a:r>
            <a:r>
              <a:rPr sz="1400" dirty="0">
                <a:solidFill>
                  <a:srgbClr val="B4965A"/>
                </a:solidFill>
              </a:rPr>
              <a:t>-</a:t>
            </a:r>
            <a:r>
              <a:rPr sz="1400" spc="-10" dirty="0">
                <a:solidFill>
                  <a:srgbClr val="B4965A"/>
                </a:solidFill>
              </a:rPr>
              <a:t> </a:t>
            </a:r>
            <a:r>
              <a:rPr sz="1400" spc="5" dirty="0">
                <a:solidFill>
                  <a:srgbClr val="B4965A"/>
                </a:solidFill>
              </a:rPr>
              <a:t>3B</a:t>
            </a:r>
            <a:r>
              <a:rPr sz="1400" spc="-15" dirty="0">
                <a:solidFill>
                  <a:srgbClr val="B4965A"/>
                </a:solidFill>
              </a:rPr>
              <a:t> </a:t>
            </a:r>
            <a:r>
              <a:rPr sz="1400" dirty="0">
                <a:solidFill>
                  <a:srgbClr val="B4965A"/>
                </a:solidFill>
              </a:rPr>
              <a:t>+</a:t>
            </a:r>
            <a:r>
              <a:rPr sz="1400" spc="-5" dirty="0">
                <a:solidFill>
                  <a:srgbClr val="B4965A"/>
                </a:solidFill>
              </a:rPr>
              <a:t> </a:t>
            </a:r>
            <a:r>
              <a:rPr sz="1400" spc="-10" dirty="0">
                <a:solidFill>
                  <a:srgbClr val="B4965A"/>
                </a:solidFill>
              </a:rPr>
              <a:t>Creative</a:t>
            </a:r>
            <a:r>
              <a:rPr sz="1400" spc="-20" dirty="0">
                <a:solidFill>
                  <a:srgbClr val="B4965A"/>
                </a:solidFill>
              </a:rPr>
              <a:t> </a:t>
            </a:r>
            <a:r>
              <a:rPr sz="1400" spc="-5" dirty="0">
                <a:solidFill>
                  <a:srgbClr val="B4965A"/>
                </a:solidFill>
              </a:rPr>
              <a:t>Materials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458232" y="1715193"/>
            <a:ext cx="10491470" cy="4138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0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BUDGET</a:t>
            </a:r>
            <a:r>
              <a:rPr sz="1800" b="1" spc="-85" dirty="0">
                <a:latin typeface="AvenirNext LT Pro Bold"/>
                <a:cs typeface="AvenirNext LT Pro Bold"/>
              </a:rPr>
              <a:t> </a:t>
            </a:r>
            <a:r>
              <a:rPr sz="1800" b="1" spc="-25" dirty="0">
                <a:latin typeface="AvenirNext LT Pro Bold"/>
                <a:cs typeface="AvenirNext LT Pro Bold"/>
              </a:rPr>
              <a:t>ALLOCATION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“Be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sure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provide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details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on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budget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allocation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(question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3B).”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 </a:t>
            </a:r>
            <a:r>
              <a:rPr sz="1800" b="1" spc="-20" dirty="0">
                <a:latin typeface="AvenirNext LT Pro Bold"/>
                <a:cs typeface="AvenirNext LT Pro Bold"/>
              </a:rPr>
              <a:t>CREATIVE</a:t>
            </a:r>
            <a:r>
              <a:rPr sz="1800" b="1" spc="-1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EXAMPLES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“Make</a:t>
            </a:r>
            <a:r>
              <a:rPr sz="1800" spc="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sure</a:t>
            </a:r>
            <a:r>
              <a:rPr sz="1800" spc="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creative</a:t>
            </a:r>
            <a:r>
              <a:rPr sz="1800" spc="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is</a:t>
            </a:r>
            <a:r>
              <a:rPr sz="1800" spc="1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in</a:t>
            </a:r>
            <a:r>
              <a:rPr sz="1800" spc="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line</a:t>
            </a:r>
            <a:r>
              <a:rPr sz="1800" spc="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with</a:t>
            </a:r>
            <a:r>
              <a:rPr sz="1800" spc="-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brand’s</a:t>
            </a:r>
            <a:r>
              <a:rPr sz="1800" spc="1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personality (i.e.</a:t>
            </a:r>
            <a:r>
              <a:rPr sz="1800" spc="-7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client</a:t>
            </a:r>
            <a:r>
              <a:rPr sz="1800" spc="2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brief,</a:t>
            </a:r>
            <a:r>
              <a:rPr sz="1800" spc="-6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creative</a:t>
            </a:r>
            <a:r>
              <a:rPr sz="1800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313131"/>
                </a:solidFill>
                <a:latin typeface="AvenirNext LT Pro Regular"/>
                <a:cs typeface="AvenirNext LT Pro Regular"/>
              </a:rPr>
              <a:t>assets).”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68580" marR="543560" indent="-565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“Creative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executions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need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in-line</a:t>
            </a:r>
            <a:r>
              <a:rPr sz="1800" spc="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with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objectives and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strategic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recommendations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tied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back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business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results.”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ts val="2155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“Create</a:t>
            </a:r>
            <a:r>
              <a:rPr sz="1800" spc="-5" dirty="0">
                <a:latin typeface="AvenirNext LT Pro Regular"/>
                <a:cs typeface="AvenirNext LT Pro Regular"/>
              </a:rPr>
              <a:t> something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impactful/memorable enough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drive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change.</a:t>
            </a:r>
            <a:r>
              <a:rPr sz="1800" spc="405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Make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sure</a:t>
            </a:r>
            <a:r>
              <a:rPr sz="1800" spc="-5" dirty="0">
                <a:latin typeface="AvenirNext LT Pro Regular"/>
                <a:cs typeface="AvenirNext LT Pro Regular"/>
              </a:rPr>
              <a:t> that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 </a:t>
            </a:r>
            <a:r>
              <a:rPr sz="1800" spc="-10" dirty="0">
                <a:latin typeface="AvenirNext LT Pro Regular"/>
                <a:cs typeface="AvenirNext LT Pro Regular"/>
              </a:rPr>
              <a:t>creative</a:t>
            </a:r>
            <a:r>
              <a:rPr sz="1800" spc="-5" dirty="0">
                <a:latin typeface="AvenirNext LT Pro Regular"/>
                <a:cs typeface="AvenirNext LT Pro Regular"/>
              </a:rPr>
              <a:t> feels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ts val="2155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motivational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</a:t>
            </a:r>
            <a:r>
              <a:rPr sz="1800" spc="-20" dirty="0">
                <a:latin typeface="AvenirNext LT Pro Regular"/>
                <a:cs typeface="AvenirNext LT Pro Regular"/>
              </a:rPr>
              <a:t> action.”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“Think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outside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box,</a:t>
            </a:r>
            <a:r>
              <a:rPr sz="1800" spc="-6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less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conventional.</a:t>
            </a:r>
            <a:r>
              <a:rPr sz="1800" spc="4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Creative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more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interesting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when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it’s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not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predictable.”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5143693"/>
            <a:ext cx="12204700" cy="1720850"/>
            <a:chOff x="-6350" y="5143693"/>
            <a:chExt cx="12204700" cy="1720850"/>
          </a:xfrm>
        </p:grpSpPr>
        <p:sp>
          <p:nvSpPr>
            <p:cNvPr id="3" name="object 3"/>
            <p:cNvSpPr/>
            <p:nvPr/>
          </p:nvSpPr>
          <p:spPr>
            <a:xfrm>
              <a:off x="6236970" y="5157980"/>
              <a:ext cx="5116195" cy="1130935"/>
            </a:xfrm>
            <a:custGeom>
              <a:avLst/>
              <a:gdLst/>
              <a:ahLst/>
              <a:cxnLst/>
              <a:rect l="l" t="t" r="r" b="b"/>
              <a:pathLst>
                <a:path w="5116195" h="1130935">
                  <a:moveTo>
                    <a:pt x="4378960" y="0"/>
                  </a:moveTo>
                  <a:lnTo>
                    <a:pt x="188468" y="0"/>
                  </a:lnTo>
                  <a:lnTo>
                    <a:pt x="138365" y="6732"/>
                  </a:lnTo>
                  <a:lnTo>
                    <a:pt x="93344" y="25731"/>
                  </a:lnTo>
                  <a:lnTo>
                    <a:pt x="55200" y="55200"/>
                  </a:lnTo>
                  <a:lnTo>
                    <a:pt x="25731" y="93344"/>
                  </a:lnTo>
                  <a:lnTo>
                    <a:pt x="6732" y="138365"/>
                  </a:lnTo>
                  <a:lnTo>
                    <a:pt x="0" y="188468"/>
                  </a:lnTo>
                  <a:lnTo>
                    <a:pt x="1" y="942340"/>
                  </a:lnTo>
                  <a:lnTo>
                    <a:pt x="6732" y="992435"/>
                  </a:lnTo>
                  <a:lnTo>
                    <a:pt x="25731" y="1037460"/>
                  </a:lnTo>
                  <a:lnTo>
                    <a:pt x="55200" y="1075605"/>
                  </a:lnTo>
                  <a:lnTo>
                    <a:pt x="93344" y="1105076"/>
                  </a:lnTo>
                  <a:lnTo>
                    <a:pt x="138365" y="1124075"/>
                  </a:lnTo>
                  <a:lnTo>
                    <a:pt x="188468" y="1130808"/>
                  </a:lnTo>
                  <a:lnTo>
                    <a:pt x="4378960" y="1130808"/>
                  </a:lnTo>
                  <a:lnTo>
                    <a:pt x="4429062" y="1124075"/>
                  </a:lnTo>
                  <a:lnTo>
                    <a:pt x="4474083" y="1105076"/>
                  </a:lnTo>
                  <a:lnTo>
                    <a:pt x="4512227" y="1075605"/>
                  </a:lnTo>
                  <a:lnTo>
                    <a:pt x="4541696" y="1037460"/>
                  </a:lnTo>
                  <a:lnTo>
                    <a:pt x="4560695" y="992435"/>
                  </a:lnTo>
                  <a:lnTo>
                    <a:pt x="4567428" y="942327"/>
                  </a:lnTo>
                  <a:lnTo>
                    <a:pt x="4992875" y="942327"/>
                  </a:lnTo>
                  <a:lnTo>
                    <a:pt x="4567428" y="659638"/>
                  </a:lnTo>
                  <a:lnTo>
                    <a:pt x="4567428" y="188468"/>
                  </a:lnTo>
                  <a:lnTo>
                    <a:pt x="4560695" y="138365"/>
                  </a:lnTo>
                  <a:lnTo>
                    <a:pt x="4541696" y="93344"/>
                  </a:lnTo>
                  <a:lnTo>
                    <a:pt x="4512227" y="55200"/>
                  </a:lnTo>
                  <a:lnTo>
                    <a:pt x="4474083" y="25731"/>
                  </a:lnTo>
                  <a:lnTo>
                    <a:pt x="4429062" y="6732"/>
                  </a:lnTo>
                  <a:lnTo>
                    <a:pt x="4378960" y="0"/>
                  </a:lnTo>
                  <a:close/>
                </a:path>
                <a:path w="5116195" h="1130935">
                  <a:moveTo>
                    <a:pt x="4992875" y="942327"/>
                  </a:moveTo>
                  <a:lnTo>
                    <a:pt x="4567428" y="942327"/>
                  </a:lnTo>
                  <a:lnTo>
                    <a:pt x="5115928" y="1024089"/>
                  </a:lnTo>
                  <a:lnTo>
                    <a:pt x="4992875" y="9423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36970" y="5157980"/>
              <a:ext cx="5116195" cy="1130935"/>
            </a:xfrm>
            <a:custGeom>
              <a:avLst/>
              <a:gdLst/>
              <a:ahLst/>
              <a:cxnLst/>
              <a:rect l="l" t="t" r="r" b="b"/>
              <a:pathLst>
                <a:path w="5116195" h="1130935">
                  <a:moveTo>
                    <a:pt x="0" y="188468"/>
                  </a:moveTo>
                  <a:lnTo>
                    <a:pt x="6732" y="138365"/>
                  </a:lnTo>
                  <a:lnTo>
                    <a:pt x="25731" y="93344"/>
                  </a:lnTo>
                  <a:lnTo>
                    <a:pt x="55200" y="55200"/>
                  </a:lnTo>
                  <a:lnTo>
                    <a:pt x="93344" y="25731"/>
                  </a:lnTo>
                  <a:lnTo>
                    <a:pt x="138365" y="6732"/>
                  </a:lnTo>
                  <a:lnTo>
                    <a:pt x="188468" y="0"/>
                  </a:lnTo>
                  <a:lnTo>
                    <a:pt x="2664333" y="0"/>
                  </a:lnTo>
                  <a:lnTo>
                    <a:pt x="3806190" y="0"/>
                  </a:lnTo>
                  <a:lnTo>
                    <a:pt x="4378960" y="0"/>
                  </a:lnTo>
                  <a:lnTo>
                    <a:pt x="4429062" y="6732"/>
                  </a:lnTo>
                  <a:lnTo>
                    <a:pt x="4474083" y="25731"/>
                  </a:lnTo>
                  <a:lnTo>
                    <a:pt x="4512227" y="55200"/>
                  </a:lnTo>
                  <a:lnTo>
                    <a:pt x="4541696" y="93344"/>
                  </a:lnTo>
                  <a:lnTo>
                    <a:pt x="4560695" y="138365"/>
                  </a:lnTo>
                  <a:lnTo>
                    <a:pt x="4567428" y="188468"/>
                  </a:lnTo>
                  <a:lnTo>
                    <a:pt x="4567428" y="659638"/>
                  </a:lnTo>
                  <a:lnTo>
                    <a:pt x="5115928" y="1024089"/>
                  </a:lnTo>
                  <a:lnTo>
                    <a:pt x="4567428" y="942340"/>
                  </a:lnTo>
                  <a:lnTo>
                    <a:pt x="4560695" y="992435"/>
                  </a:lnTo>
                  <a:lnTo>
                    <a:pt x="4541696" y="1037460"/>
                  </a:lnTo>
                  <a:lnTo>
                    <a:pt x="4512227" y="1075605"/>
                  </a:lnTo>
                  <a:lnTo>
                    <a:pt x="4474083" y="1105076"/>
                  </a:lnTo>
                  <a:lnTo>
                    <a:pt x="4429062" y="1124075"/>
                  </a:lnTo>
                  <a:lnTo>
                    <a:pt x="4378960" y="1130808"/>
                  </a:lnTo>
                  <a:lnTo>
                    <a:pt x="3806190" y="1130808"/>
                  </a:lnTo>
                  <a:lnTo>
                    <a:pt x="2664333" y="1130808"/>
                  </a:lnTo>
                  <a:lnTo>
                    <a:pt x="188468" y="1130808"/>
                  </a:lnTo>
                  <a:lnTo>
                    <a:pt x="138365" y="1124075"/>
                  </a:lnTo>
                  <a:lnTo>
                    <a:pt x="93344" y="1105076"/>
                  </a:lnTo>
                  <a:lnTo>
                    <a:pt x="55200" y="1075605"/>
                  </a:lnTo>
                  <a:lnTo>
                    <a:pt x="25731" y="1037460"/>
                  </a:lnTo>
                  <a:lnTo>
                    <a:pt x="6732" y="992435"/>
                  </a:lnTo>
                  <a:lnTo>
                    <a:pt x="0" y="942327"/>
                  </a:lnTo>
                  <a:lnTo>
                    <a:pt x="0" y="659638"/>
                  </a:lnTo>
                  <a:lnTo>
                    <a:pt x="0" y="188468"/>
                  </a:lnTo>
                  <a:close/>
                </a:path>
              </a:pathLst>
            </a:custGeom>
            <a:ln w="28574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4: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9244" y="2946358"/>
            <a:ext cx="178307" cy="16001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9244" y="3571198"/>
            <a:ext cx="178307" cy="16001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9244" y="4470358"/>
            <a:ext cx="178307" cy="16001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58232" y="765912"/>
            <a:ext cx="10995025" cy="5374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MEASUREMENT</a:t>
            </a:r>
            <a:r>
              <a:rPr sz="1900" b="1" spc="-6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METHODOLOGY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(RESULTS)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–</a:t>
            </a:r>
            <a:r>
              <a:rPr sz="1400" b="1" spc="-2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4C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 dirty="0">
              <a:latin typeface="AvenirNext LT Pro Bold"/>
              <a:cs typeface="AvenirNext LT Pro Bold"/>
            </a:endParaRPr>
          </a:p>
          <a:p>
            <a:pPr marL="217804">
              <a:lnSpc>
                <a:spcPct val="100000"/>
              </a:lnSpc>
            </a:pPr>
            <a:r>
              <a:rPr sz="1800" dirty="0">
                <a:latin typeface="AvenirNext LT Pro Regular"/>
                <a:cs typeface="AvenirNext LT Pro Regular"/>
              </a:rPr>
              <a:t>How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do </a:t>
            </a:r>
            <a:r>
              <a:rPr sz="1800" spc="-5" dirty="0">
                <a:latin typeface="AvenirNext LT Pro Regular"/>
                <a:cs typeface="AvenirNext LT Pro Regular"/>
              </a:rPr>
              <a:t>you know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work? Detail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results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think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be </a:t>
            </a:r>
            <a:r>
              <a:rPr sz="1800" spc="-5" dirty="0">
                <a:latin typeface="AvenirNext LT Pro Regular"/>
                <a:cs typeface="AvenirNext LT Pro Regular"/>
              </a:rPr>
              <a:t>achieved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by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effort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provide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217804">
              <a:lnSpc>
                <a:spcPct val="100000"/>
              </a:lnSpc>
            </a:pPr>
            <a:r>
              <a:rPr sz="1800" b="1" spc="-15" dirty="0">
                <a:latin typeface="AvenirNext LT Pro Bold"/>
                <a:cs typeface="AvenirNext LT Pro Bold"/>
              </a:rPr>
              <a:t>direct</a:t>
            </a:r>
            <a:r>
              <a:rPr sz="1800" b="1" spc="2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correlations</a:t>
            </a:r>
            <a:r>
              <a:rPr sz="1800" b="1" spc="3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between</a:t>
            </a:r>
            <a:r>
              <a:rPr sz="1800" b="1" spc="5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the </a:t>
            </a:r>
            <a:r>
              <a:rPr sz="1800" b="1" spc="-5" dirty="0">
                <a:latin typeface="AvenirNext LT Pro Bold"/>
                <a:cs typeface="AvenirNext LT Pro Bold"/>
              </a:rPr>
              <a:t>objectives</a:t>
            </a:r>
            <a:r>
              <a:rPr sz="1800" b="1" spc="2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and</a:t>
            </a:r>
            <a:r>
              <a:rPr sz="1800" b="1" spc="5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the</a:t>
            </a:r>
            <a:r>
              <a:rPr sz="1800" b="1" spc="-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results</a:t>
            </a:r>
            <a:r>
              <a:rPr sz="1800" spc="-10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217804">
              <a:lnSpc>
                <a:spcPct val="100000"/>
              </a:lnSpc>
            </a:pPr>
            <a:r>
              <a:rPr sz="1800" b="1" spc="-5" dirty="0">
                <a:latin typeface="AvenirNext LT Pro Bold"/>
                <a:cs typeface="AvenirNext LT Pro Bold"/>
              </a:rPr>
              <a:t>Judges</a:t>
            </a:r>
            <a:r>
              <a:rPr sz="1800" b="1" spc="-15" dirty="0">
                <a:latin typeface="AvenirNext LT Pro Bold"/>
                <a:cs typeface="AvenirNext LT Pro Bold"/>
              </a:rPr>
              <a:t> are</a:t>
            </a:r>
            <a:r>
              <a:rPr sz="1800" b="1" spc="-10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looking</a:t>
            </a:r>
            <a:r>
              <a:rPr sz="1800" b="1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for:</a:t>
            </a:r>
            <a:endParaRPr sz="1800" dirty="0">
              <a:latin typeface="AvenirNext LT Pro Bold"/>
              <a:cs typeface="AvenirNext LT Pro Bold"/>
            </a:endParaRPr>
          </a:p>
          <a:p>
            <a:pPr marL="794385" marR="472440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Explain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results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will </a:t>
            </a:r>
            <a:r>
              <a:rPr sz="1800" dirty="0">
                <a:latin typeface="AvenirNext LT Pro Regular"/>
                <a:cs typeface="AvenirNext LT Pro Regular"/>
              </a:rPr>
              <a:t>be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achieved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by</a:t>
            </a:r>
            <a:r>
              <a:rPr sz="1800" spc="-5" dirty="0">
                <a:latin typeface="AvenirNext LT Pro Regular"/>
                <a:cs typeface="AvenirNext LT Pro Regular"/>
              </a:rPr>
              <a:t> the </a:t>
            </a:r>
            <a:r>
              <a:rPr sz="1800" spc="-15" dirty="0">
                <a:latin typeface="AvenirNext LT Pro Regular"/>
                <a:cs typeface="AvenirNext LT Pro Regular"/>
              </a:rPr>
              <a:t>effort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will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impact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brand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brand’s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business.</a:t>
            </a:r>
          </a:p>
          <a:p>
            <a:pPr marL="794385" marR="320675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Clearly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identify how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 would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measure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effort’s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success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why 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communications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 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executions chosen would lead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these results. </a:t>
            </a:r>
            <a:r>
              <a:rPr sz="1800" spc="-10" dirty="0">
                <a:latin typeface="AvenirNext LT Pro Regular"/>
                <a:cs typeface="AvenirNext LT Pro Regular"/>
              </a:rPr>
              <a:t>What </a:t>
            </a:r>
            <a:r>
              <a:rPr sz="1800" spc="-15" dirty="0">
                <a:latin typeface="AvenirNext LT Pro Regular"/>
                <a:cs typeface="AvenirNext LT Pro Regular"/>
              </a:rPr>
              <a:t>are </a:t>
            </a:r>
            <a:r>
              <a:rPr sz="1800" spc="-5" dirty="0">
                <a:latin typeface="AvenirNext LT Pro Regular"/>
                <a:cs typeface="AvenirNext LT Pro Regular"/>
              </a:rPr>
              <a:t>the benchmarks you </a:t>
            </a:r>
            <a:r>
              <a:rPr sz="1800" spc="-15" dirty="0">
                <a:latin typeface="AvenirNext LT Pro Regular"/>
                <a:cs typeface="AvenirNext LT Pro Regular"/>
              </a:rPr>
              <a:t>are </a:t>
            </a:r>
            <a:r>
              <a:rPr sz="1800" spc="-5" dirty="0">
                <a:latin typeface="AvenirNext LT Pro Regular"/>
                <a:cs typeface="AvenirNext LT Pro Regular"/>
              </a:rPr>
              <a:t>measuring up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against?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793750" marR="5080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latin typeface="AvenirNext LT Pro Regular"/>
                <a:cs typeface="AvenirNext LT Pro Regular"/>
              </a:rPr>
              <a:t>Discuss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potential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impact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15" dirty="0">
                <a:latin typeface="AvenirNext LT Pro Regular"/>
                <a:cs typeface="AvenirNext LT Pro Regular"/>
              </a:rPr>
              <a:t>effort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brand.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honest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about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possible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outcomes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–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if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discussing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any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negative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impacts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provide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rationale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how these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could</a:t>
            </a:r>
            <a:r>
              <a:rPr sz="1800" dirty="0">
                <a:latin typeface="AvenirNext LT Pro Regular"/>
                <a:cs typeface="AvenirNext LT Pro Regular"/>
              </a:rPr>
              <a:t> be </a:t>
            </a:r>
            <a:r>
              <a:rPr sz="1800" spc="-10" dirty="0">
                <a:latin typeface="AvenirNext LT Pro Regular"/>
                <a:cs typeface="AvenirNext LT Pro Regular"/>
              </a:rPr>
              <a:t>overcome.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AvenirNext LT Pro Regular"/>
              <a:cs typeface="AvenirNext LT Pro Regular"/>
            </a:endParaRPr>
          </a:p>
          <a:p>
            <a:pPr marL="6110605" marR="974090" indent="37465" algn="ctr">
              <a:lnSpc>
                <a:spcPct val="100000"/>
              </a:lnSpc>
            </a:pPr>
            <a:r>
              <a:rPr sz="1350" b="1" dirty="0">
                <a:latin typeface="AvenirNext LT Pro Bold"/>
                <a:cs typeface="AvenirNext LT Pro Bold"/>
              </a:rPr>
              <a:t>EFFIE</a:t>
            </a:r>
            <a:r>
              <a:rPr sz="1350" b="1" spc="-50" dirty="0">
                <a:latin typeface="AvenirNext LT Pro Bold"/>
                <a:cs typeface="AvenirNext LT Pro Bold"/>
              </a:rPr>
              <a:t> </a:t>
            </a:r>
            <a:r>
              <a:rPr sz="1350" b="1" spc="-15" dirty="0">
                <a:latin typeface="AvenirNext LT Pro Bold"/>
                <a:cs typeface="AvenirNext LT Pro Bold"/>
              </a:rPr>
              <a:t>TIP:</a:t>
            </a:r>
            <a:r>
              <a:rPr sz="1350" b="1" spc="-25" dirty="0">
                <a:latin typeface="AvenirNext LT Pro Bold"/>
                <a:cs typeface="AvenirNext LT Pro Bold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Think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through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the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narrative</a:t>
            </a:r>
            <a:r>
              <a:rPr sz="1350" spc="65" dirty="0">
                <a:latin typeface="AvenirNext LT Pro Regular"/>
                <a:cs typeface="AvenirNext LT Pro Regular"/>
              </a:rPr>
              <a:t> </a:t>
            </a:r>
            <a:r>
              <a:rPr sz="1350" spc="20" dirty="0">
                <a:latin typeface="AvenirNext LT Pro Regular"/>
                <a:cs typeface="AvenirNext LT Pro Regular"/>
              </a:rPr>
              <a:t>of</a:t>
            </a:r>
            <a:r>
              <a:rPr sz="1350" spc="10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your </a:t>
            </a:r>
            <a:r>
              <a:rPr sz="1350" spc="3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entry.</a:t>
            </a:r>
            <a:r>
              <a:rPr sz="1350" spc="360" dirty="0">
                <a:latin typeface="AvenirNext LT Pro Regular"/>
                <a:cs typeface="AvenirNext LT Pro Regular"/>
              </a:rPr>
              <a:t> </a:t>
            </a:r>
            <a:r>
              <a:rPr sz="1350" spc="20" dirty="0">
                <a:latin typeface="AvenirNext LT Pro Regular"/>
                <a:cs typeface="AvenirNext LT Pro Regular"/>
              </a:rPr>
              <a:t>There</a:t>
            </a:r>
            <a:r>
              <a:rPr sz="1350" spc="45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should</a:t>
            </a:r>
            <a:r>
              <a:rPr sz="1350" spc="70" dirty="0">
                <a:latin typeface="AvenirNext LT Pro Regular"/>
                <a:cs typeface="AvenirNext LT Pro Regular"/>
              </a:rPr>
              <a:t> </a:t>
            </a:r>
            <a:r>
              <a:rPr sz="1350" spc="20" dirty="0">
                <a:latin typeface="AvenirNext LT Pro Regular"/>
                <a:cs typeface="AvenirNext LT Pro Regular"/>
              </a:rPr>
              <a:t>be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dirty="0">
                <a:latin typeface="AvenirNext LT Pro Regular"/>
                <a:cs typeface="AvenirNext LT Pro Regular"/>
              </a:rPr>
              <a:t>a</a:t>
            </a:r>
            <a:r>
              <a:rPr sz="1350" spc="75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clear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thread</a:t>
            </a:r>
            <a:r>
              <a:rPr sz="1350" spc="65" dirty="0">
                <a:latin typeface="AvenirNext LT Pro Regular"/>
                <a:cs typeface="AvenirNext LT Pro Regular"/>
              </a:rPr>
              <a:t> </a:t>
            </a:r>
            <a:r>
              <a:rPr sz="1350" spc="20" dirty="0">
                <a:latin typeface="AvenirNext LT Pro Regular"/>
                <a:cs typeface="AvenirNext LT Pro Regular"/>
              </a:rPr>
              <a:t>that</a:t>
            </a:r>
            <a:r>
              <a:rPr sz="1350" spc="7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runs </a:t>
            </a:r>
            <a:r>
              <a:rPr sz="1350" spc="35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through</a:t>
            </a:r>
            <a:r>
              <a:rPr sz="1350" spc="55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all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sections,</a:t>
            </a:r>
            <a:r>
              <a:rPr sz="1350" spc="15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and</a:t>
            </a:r>
            <a:r>
              <a:rPr sz="1350" spc="65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overall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shows</a:t>
            </a:r>
            <a:r>
              <a:rPr sz="1350" spc="65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how</a:t>
            </a:r>
            <a:r>
              <a:rPr sz="1350" spc="45" dirty="0">
                <a:latin typeface="AvenirNext LT Pro Regular"/>
                <a:cs typeface="AvenirNext LT Pro Regular"/>
              </a:rPr>
              <a:t> </a:t>
            </a:r>
            <a:r>
              <a:rPr sz="1350" spc="35" dirty="0">
                <a:latin typeface="AvenirNext LT Pro Regular"/>
                <a:cs typeface="AvenirNext LT Pro Regular"/>
              </a:rPr>
              <a:t>the </a:t>
            </a:r>
            <a:r>
              <a:rPr sz="1350" spc="-32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objectives</a:t>
            </a:r>
            <a:r>
              <a:rPr sz="1350" spc="55" dirty="0">
                <a:latin typeface="AvenirNext LT Pro Regular"/>
                <a:cs typeface="AvenirNext LT Pro Regular"/>
              </a:rPr>
              <a:t> </a:t>
            </a:r>
            <a:r>
              <a:rPr sz="1350" spc="35" dirty="0">
                <a:latin typeface="AvenirNext LT Pro Regular"/>
                <a:cs typeface="AvenirNext LT Pro Regular"/>
              </a:rPr>
              <a:t>connect</a:t>
            </a:r>
            <a:r>
              <a:rPr sz="1350" spc="45" dirty="0">
                <a:latin typeface="AvenirNext LT Pro Regular"/>
                <a:cs typeface="AvenirNext LT Pro Regular"/>
              </a:rPr>
              <a:t> </a:t>
            </a:r>
            <a:r>
              <a:rPr sz="1350" spc="20" dirty="0">
                <a:latin typeface="AvenirNext LT Pro Regular"/>
                <a:cs typeface="AvenirNext LT Pro Regular"/>
              </a:rPr>
              <a:t>to</a:t>
            </a:r>
            <a:r>
              <a:rPr sz="1350" spc="70" dirty="0">
                <a:latin typeface="AvenirNext LT Pro Regular"/>
                <a:cs typeface="AvenirNext LT Pro Regular"/>
              </a:rPr>
              <a:t> </a:t>
            </a:r>
            <a:r>
              <a:rPr sz="1350" spc="25" dirty="0">
                <a:latin typeface="AvenirNext LT Pro Regular"/>
                <a:cs typeface="AvenirNext LT Pro Regular"/>
              </a:rPr>
              <a:t>the</a:t>
            </a:r>
            <a:r>
              <a:rPr sz="1350" spc="6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potential</a:t>
            </a:r>
            <a:r>
              <a:rPr sz="1350" spc="50" dirty="0">
                <a:latin typeface="AvenirNext LT Pro Regular"/>
                <a:cs typeface="AvenirNext LT Pro Regular"/>
              </a:rPr>
              <a:t> </a:t>
            </a:r>
            <a:r>
              <a:rPr sz="1350" spc="30" dirty="0">
                <a:latin typeface="AvenirNext LT Pro Regular"/>
                <a:cs typeface="AvenirNext LT Pro Regular"/>
              </a:rPr>
              <a:t>results.</a:t>
            </a:r>
            <a:endParaRPr sz="1350" dirty="0">
              <a:latin typeface="AvenirNext LT Pro Regular"/>
              <a:cs typeface="AvenirNext LT Pro Regular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1369631" y="6278285"/>
            <a:ext cx="569595" cy="537210"/>
            <a:chOff x="11369631" y="6278285"/>
            <a:chExt cx="569595" cy="537210"/>
          </a:xfrm>
        </p:grpSpPr>
        <p:sp>
          <p:nvSpPr>
            <p:cNvPr id="11" name="object 11"/>
            <p:cNvSpPr/>
            <p:nvPr/>
          </p:nvSpPr>
          <p:spPr>
            <a:xfrm>
              <a:off x="11369631" y="6459812"/>
              <a:ext cx="132080" cy="288925"/>
            </a:xfrm>
            <a:custGeom>
              <a:avLst/>
              <a:gdLst/>
              <a:ahLst/>
              <a:cxnLst/>
              <a:rect l="l" t="t" r="r" b="b"/>
              <a:pathLst>
                <a:path w="132079" h="288925">
                  <a:moveTo>
                    <a:pt x="78081" y="288657"/>
                  </a:moveTo>
                  <a:lnTo>
                    <a:pt x="64152" y="287024"/>
                  </a:lnTo>
                  <a:lnTo>
                    <a:pt x="53059" y="275942"/>
                  </a:lnTo>
                  <a:lnTo>
                    <a:pt x="44026" y="251221"/>
                  </a:lnTo>
                  <a:lnTo>
                    <a:pt x="40353" y="227700"/>
                  </a:lnTo>
                  <a:lnTo>
                    <a:pt x="43094" y="213047"/>
                  </a:lnTo>
                  <a:lnTo>
                    <a:pt x="51390" y="204550"/>
                  </a:lnTo>
                  <a:lnTo>
                    <a:pt x="64387" y="199497"/>
                  </a:lnTo>
                  <a:lnTo>
                    <a:pt x="0" y="6371"/>
                  </a:lnTo>
                  <a:lnTo>
                    <a:pt x="1980" y="2425"/>
                  </a:lnTo>
                  <a:lnTo>
                    <a:pt x="9301" y="0"/>
                  </a:lnTo>
                  <a:lnTo>
                    <a:pt x="13248" y="1979"/>
                  </a:lnTo>
                  <a:lnTo>
                    <a:pt x="77635" y="196221"/>
                  </a:lnTo>
                  <a:lnTo>
                    <a:pt x="95195" y="196101"/>
                  </a:lnTo>
                  <a:lnTo>
                    <a:pt x="111080" y="202183"/>
                  </a:lnTo>
                  <a:lnTo>
                    <a:pt x="123752" y="213527"/>
                  </a:lnTo>
                  <a:lnTo>
                    <a:pt x="131675" y="229193"/>
                  </a:lnTo>
                  <a:lnTo>
                    <a:pt x="131858" y="247831"/>
                  </a:lnTo>
                  <a:lnTo>
                    <a:pt x="125148" y="264532"/>
                  </a:lnTo>
                  <a:lnTo>
                    <a:pt x="112688" y="277523"/>
                  </a:lnTo>
                  <a:lnTo>
                    <a:pt x="95625" y="285029"/>
                  </a:lnTo>
                  <a:lnTo>
                    <a:pt x="78081" y="2886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579333" y="6278285"/>
              <a:ext cx="223131" cy="22306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467757" y="6529247"/>
              <a:ext cx="471170" cy="286385"/>
            </a:xfrm>
            <a:custGeom>
              <a:avLst/>
              <a:gdLst/>
              <a:ahLst/>
              <a:cxnLst/>
              <a:rect l="l" t="t" r="r" b="b"/>
              <a:pathLst>
                <a:path w="471170" h="286384">
                  <a:moveTo>
                    <a:pt x="409803" y="188480"/>
                  </a:moveTo>
                  <a:lnTo>
                    <a:pt x="373468" y="188480"/>
                  </a:lnTo>
                  <a:lnTo>
                    <a:pt x="373468" y="199707"/>
                  </a:lnTo>
                  <a:lnTo>
                    <a:pt x="409803" y="199707"/>
                  </a:lnTo>
                  <a:lnTo>
                    <a:pt x="409803" y="188480"/>
                  </a:lnTo>
                  <a:close/>
                </a:path>
                <a:path w="471170" h="286384">
                  <a:moveTo>
                    <a:pt x="418376" y="62725"/>
                  </a:moveTo>
                  <a:lnTo>
                    <a:pt x="369023" y="33578"/>
                  </a:lnTo>
                  <a:lnTo>
                    <a:pt x="315175" y="13931"/>
                  </a:lnTo>
                  <a:lnTo>
                    <a:pt x="269671" y="3581"/>
                  </a:lnTo>
                  <a:lnTo>
                    <a:pt x="223139" y="0"/>
                  </a:lnTo>
                  <a:lnTo>
                    <a:pt x="199821" y="1168"/>
                  </a:lnTo>
                  <a:lnTo>
                    <a:pt x="153720" y="8153"/>
                  </a:lnTo>
                  <a:lnTo>
                    <a:pt x="102285" y="23685"/>
                  </a:lnTo>
                  <a:lnTo>
                    <a:pt x="47752" y="50241"/>
                  </a:lnTo>
                  <a:lnTo>
                    <a:pt x="13081" y="75971"/>
                  </a:lnTo>
                  <a:lnTo>
                    <a:pt x="0" y="111531"/>
                  </a:lnTo>
                  <a:lnTo>
                    <a:pt x="0" y="113334"/>
                  </a:lnTo>
                  <a:lnTo>
                    <a:pt x="16129" y="118592"/>
                  </a:lnTo>
                  <a:lnTo>
                    <a:pt x="29845" y="127990"/>
                  </a:lnTo>
                  <a:lnTo>
                    <a:pt x="40411" y="140830"/>
                  </a:lnTo>
                  <a:lnTo>
                    <a:pt x="47066" y="156413"/>
                  </a:lnTo>
                  <a:lnTo>
                    <a:pt x="48209" y="176339"/>
                  </a:lnTo>
                  <a:lnTo>
                    <a:pt x="42938" y="195059"/>
                  </a:lnTo>
                  <a:lnTo>
                    <a:pt x="31965" y="211124"/>
                  </a:lnTo>
                  <a:lnTo>
                    <a:pt x="15976" y="223062"/>
                  </a:lnTo>
                  <a:lnTo>
                    <a:pt x="195249" y="223062"/>
                  </a:lnTo>
                  <a:lnTo>
                    <a:pt x="195249" y="62725"/>
                  </a:lnTo>
                  <a:lnTo>
                    <a:pt x="418376" y="62725"/>
                  </a:lnTo>
                  <a:close/>
                </a:path>
                <a:path w="471170" h="286384">
                  <a:moveTo>
                    <a:pt x="425907" y="165963"/>
                  </a:moveTo>
                  <a:lnTo>
                    <a:pt x="373468" y="165963"/>
                  </a:lnTo>
                  <a:lnTo>
                    <a:pt x="373468" y="177190"/>
                  </a:lnTo>
                  <a:lnTo>
                    <a:pt x="425907" y="177190"/>
                  </a:lnTo>
                  <a:lnTo>
                    <a:pt x="425907" y="165963"/>
                  </a:lnTo>
                  <a:close/>
                </a:path>
                <a:path w="471170" h="286384">
                  <a:moveTo>
                    <a:pt x="425907" y="143522"/>
                  </a:moveTo>
                  <a:lnTo>
                    <a:pt x="373468" y="143522"/>
                  </a:lnTo>
                  <a:lnTo>
                    <a:pt x="373468" y="154749"/>
                  </a:lnTo>
                  <a:lnTo>
                    <a:pt x="425907" y="154749"/>
                  </a:lnTo>
                  <a:lnTo>
                    <a:pt x="425907" y="143522"/>
                  </a:lnTo>
                  <a:close/>
                </a:path>
                <a:path w="471170" h="286384">
                  <a:moveTo>
                    <a:pt x="471093" y="83642"/>
                  </a:moveTo>
                  <a:lnTo>
                    <a:pt x="448360" y="83642"/>
                  </a:lnTo>
                  <a:lnTo>
                    <a:pt x="448360" y="105740"/>
                  </a:lnTo>
                  <a:lnTo>
                    <a:pt x="448360" y="252133"/>
                  </a:lnTo>
                  <a:lnTo>
                    <a:pt x="350735" y="252133"/>
                  </a:lnTo>
                  <a:lnTo>
                    <a:pt x="350735" y="105740"/>
                  </a:lnTo>
                  <a:lnTo>
                    <a:pt x="448360" y="105740"/>
                  </a:lnTo>
                  <a:lnTo>
                    <a:pt x="448360" y="83642"/>
                  </a:lnTo>
                  <a:lnTo>
                    <a:pt x="336232" y="83642"/>
                  </a:lnTo>
                  <a:lnTo>
                    <a:pt x="336232" y="105740"/>
                  </a:lnTo>
                  <a:lnTo>
                    <a:pt x="336232" y="252133"/>
                  </a:lnTo>
                  <a:lnTo>
                    <a:pt x="238620" y="252133"/>
                  </a:lnTo>
                  <a:lnTo>
                    <a:pt x="238620" y="105740"/>
                  </a:lnTo>
                  <a:lnTo>
                    <a:pt x="336232" y="105740"/>
                  </a:lnTo>
                  <a:lnTo>
                    <a:pt x="336232" y="83642"/>
                  </a:lnTo>
                  <a:lnTo>
                    <a:pt x="216166" y="83642"/>
                  </a:lnTo>
                  <a:lnTo>
                    <a:pt x="216166" y="274574"/>
                  </a:lnTo>
                  <a:lnTo>
                    <a:pt x="313778" y="274574"/>
                  </a:lnTo>
                  <a:lnTo>
                    <a:pt x="313893" y="280784"/>
                  </a:lnTo>
                  <a:lnTo>
                    <a:pt x="318643" y="285648"/>
                  </a:lnTo>
                  <a:lnTo>
                    <a:pt x="324726" y="285800"/>
                  </a:lnTo>
                  <a:lnTo>
                    <a:pt x="368388" y="285800"/>
                  </a:lnTo>
                  <a:lnTo>
                    <a:pt x="373430" y="280784"/>
                  </a:lnTo>
                  <a:lnTo>
                    <a:pt x="373468" y="274574"/>
                  </a:lnTo>
                  <a:lnTo>
                    <a:pt x="471093" y="274574"/>
                  </a:lnTo>
                  <a:lnTo>
                    <a:pt x="471093" y="252133"/>
                  </a:lnTo>
                  <a:lnTo>
                    <a:pt x="471093" y="105740"/>
                  </a:lnTo>
                  <a:lnTo>
                    <a:pt x="471093" y="836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2093977"/>
            <a:ext cx="2978150" cy="2567940"/>
          </a:xfrm>
          <a:custGeom>
            <a:avLst/>
            <a:gdLst/>
            <a:ahLst/>
            <a:cxnLst/>
            <a:rect l="l" t="t" r="r" b="b"/>
            <a:pathLst>
              <a:path w="2978150" h="2567940">
                <a:moveTo>
                  <a:pt x="2335911" y="0"/>
                </a:moveTo>
                <a:lnTo>
                  <a:pt x="641985" y="0"/>
                </a:lnTo>
                <a:lnTo>
                  <a:pt x="0" y="1283970"/>
                </a:lnTo>
                <a:lnTo>
                  <a:pt x="641985" y="2567940"/>
                </a:lnTo>
                <a:lnTo>
                  <a:pt x="2335911" y="2567940"/>
                </a:lnTo>
                <a:lnTo>
                  <a:pt x="2977896" y="1283970"/>
                </a:lnTo>
                <a:lnTo>
                  <a:pt x="2335911" y="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00623" y="2135249"/>
            <a:ext cx="2044064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8120" marR="189865" indent="-254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Do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we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have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the</a:t>
            </a:r>
            <a:r>
              <a:rPr sz="2000" spc="-4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tracking</a:t>
            </a:r>
            <a:r>
              <a:rPr sz="2000" spc="-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in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places</a:t>
            </a:r>
            <a:r>
              <a:rPr sz="2000" spc="-3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to</a:t>
            </a:r>
            <a:endParaRPr sz="2000">
              <a:latin typeface="AvenirNext LT Pro Regular"/>
              <a:cs typeface="AvenirNext LT Pro Regular"/>
            </a:endParaRPr>
          </a:p>
          <a:p>
            <a:pPr marL="12700" marR="5080" algn="ctr">
              <a:lnSpc>
                <a:spcPct val="100000"/>
              </a:lnSpc>
            </a:pP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measure</a:t>
            </a:r>
            <a:r>
              <a:rPr sz="2000" spc="-4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they</a:t>
            </a:r>
            <a:r>
              <a:rPr sz="2000" spc="-4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key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touchpoints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along the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consumer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journey?</a:t>
            </a:r>
            <a:endParaRPr sz="200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2515" y="2093977"/>
            <a:ext cx="2978150" cy="2567940"/>
          </a:xfrm>
          <a:custGeom>
            <a:avLst/>
            <a:gdLst/>
            <a:ahLst/>
            <a:cxnLst/>
            <a:rect l="l" t="t" r="r" b="b"/>
            <a:pathLst>
              <a:path w="2978150" h="2567940">
                <a:moveTo>
                  <a:pt x="2335911" y="0"/>
                </a:moveTo>
                <a:lnTo>
                  <a:pt x="641985" y="0"/>
                </a:lnTo>
                <a:lnTo>
                  <a:pt x="0" y="1283970"/>
                </a:lnTo>
                <a:lnTo>
                  <a:pt x="641985" y="2567940"/>
                </a:lnTo>
                <a:lnTo>
                  <a:pt x="2335911" y="2567940"/>
                </a:lnTo>
                <a:lnTo>
                  <a:pt x="2977896" y="1283970"/>
                </a:lnTo>
                <a:lnTo>
                  <a:pt x="2335911" y="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219027" y="2592449"/>
            <a:ext cx="185229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9525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How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often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can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we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measure?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Every minute,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every</a:t>
            </a:r>
            <a:r>
              <a:rPr sz="2000" spc="-3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hour,</a:t>
            </a:r>
            <a:r>
              <a:rPr sz="2000" spc="-7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day,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week,</a:t>
            </a:r>
            <a:r>
              <a:rPr sz="2000" spc="-8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month?</a:t>
            </a:r>
            <a:endParaRPr sz="2000">
              <a:latin typeface="AvenirNext LT Pro Regular"/>
              <a:cs typeface="AvenirNext LT Pro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51876" y="673609"/>
            <a:ext cx="2976880" cy="2566670"/>
          </a:xfrm>
          <a:custGeom>
            <a:avLst/>
            <a:gdLst/>
            <a:ahLst/>
            <a:cxnLst/>
            <a:rect l="l" t="t" r="r" b="b"/>
            <a:pathLst>
              <a:path w="2976879" h="2566670">
                <a:moveTo>
                  <a:pt x="2334768" y="0"/>
                </a:moveTo>
                <a:lnTo>
                  <a:pt x="641604" y="0"/>
                </a:lnTo>
                <a:lnTo>
                  <a:pt x="0" y="1283208"/>
                </a:lnTo>
                <a:lnTo>
                  <a:pt x="641604" y="2566416"/>
                </a:lnTo>
                <a:lnTo>
                  <a:pt x="2334768" y="2566416"/>
                </a:lnTo>
                <a:lnTo>
                  <a:pt x="2976372" y="1283208"/>
                </a:lnTo>
                <a:lnTo>
                  <a:pt x="2334768" y="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67149" y="867021"/>
            <a:ext cx="174625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Are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the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me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asu</a:t>
            </a:r>
            <a:r>
              <a:rPr sz="2000" spc="-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r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e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e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n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ts 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easy</a:t>
            </a:r>
            <a:r>
              <a:rPr sz="2000" spc="-4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to</a:t>
            </a:r>
            <a:r>
              <a:rPr sz="2000" spc="-3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explain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and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communicate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to the wider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business?</a:t>
            </a:r>
            <a:endParaRPr sz="2000">
              <a:latin typeface="AvenirNext LT Pro Regular"/>
              <a:cs typeface="AvenirNext LT Pro Regular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6350" y="0"/>
            <a:ext cx="11134725" cy="6870700"/>
            <a:chOff x="-6350" y="0"/>
            <a:chExt cx="11134725" cy="6870700"/>
          </a:xfrm>
        </p:grpSpPr>
        <p:sp>
          <p:nvSpPr>
            <p:cNvPr id="9" name="object 9"/>
            <p:cNvSpPr/>
            <p:nvPr/>
          </p:nvSpPr>
          <p:spPr>
            <a:xfrm>
              <a:off x="3054096" y="673609"/>
              <a:ext cx="2976880" cy="2566670"/>
            </a:xfrm>
            <a:custGeom>
              <a:avLst/>
              <a:gdLst/>
              <a:ahLst/>
              <a:cxnLst/>
              <a:rect l="l" t="t" r="r" b="b"/>
              <a:pathLst>
                <a:path w="2976879" h="2566670">
                  <a:moveTo>
                    <a:pt x="2334768" y="0"/>
                  </a:moveTo>
                  <a:lnTo>
                    <a:pt x="641604" y="0"/>
                  </a:lnTo>
                  <a:lnTo>
                    <a:pt x="0" y="1283208"/>
                  </a:lnTo>
                  <a:lnTo>
                    <a:pt x="641604" y="2566416"/>
                  </a:lnTo>
                  <a:lnTo>
                    <a:pt x="2334768" y="2566416"/>
                  </a:lnTo>
                  <a:lnTo>
                    <a:pt x="2976372" y="1283208"/>
                  </a:lnTo>
                  <a:lnTo>
                    <a:pt x="2334768" y="0"/>
                  </a:lnTo>
                  <a:close/>
                </a:path>
              </a:pathLst>
            </a:custGeom>
            <a:solidFill>
              <a:srgbClr val="E0D4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54096" y="673610"/>
              <a:ext cx="2976880" cy="2566670"/>
            </a:xfrm>
            <a:custGeom>
              <a:avLst/>
              <a:gdLst/>
              <a:ahLst/>
              <a:cxnLst/>
              <a:rect l="l" t="t" r="r" b="b"/>
              <a:pathLst>
                <a:path w="2976879" h="2566670">
                  <a:moveTo>
                    <a:pt x="0" y="1283208"/>
                  </a:moveTo>
                  <a:lnTo>
                    <a:pt x="641604" y="0"/>
                  </a:lnTo>
                  <a:lnTo>
                    <a:pt x="2334768" y="0"/>
                  </a:lnTo>
                  <a:lnTo>
                    <a:pt x="2976372" y="1283208"/>
                  </a:lnTo>
                  <a:lnTo>
                    <a:pt x="2334768" y="2566416"/>
                  </a:lnTo>
                  <a:lnTo>
                    <a:pt x="641604" y="2566416"/>
                  </a:lnTo>
                  <a:lnTo>
                    <a:pt x="0" y="1283208"/>
                  </a:lnTo>
                  <a:close/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2703" y="0"/>
              <a:ext cx="2976880" cy="1923414"/>
            </a:xfrm>
            <a:custGeom>
              <a:avLst/>
              <a:gdLst/>
              <a:ahLst/>
              <a:cxnLst/>
              <a:rect l="l" t="t" r="r" b="b"/>
              <a:pathLst>
                <a:path w="2976879" h="1923414">
                  <a:moveTo>
                    <a:pt x="0" y="640081"/>
                  </a:moveTo>
                  <a:lnTo>
                    <a:pt x="320040" y="0"/>
                  </a:lnTo>
                </a:path>
                <a:path w="2976879" h="1923414">
                  <a:moveTo>
                    <a:pt x="2656331" y="0"/>
                  </a:moveTo>
                  <a:lnTo>
                    <a:pt x="2976372" y="640081"/>
                  </a:lnTo>
                  <a:lnTo>
                    <a:pt x="2334768" y="1923289"/>
                  </a:lnTo>
                  <a:lnTo>
                    <a:pt x="641604" y="1923289"/>
                  </a:lnTo>
                  <a:lnTo>
                    <a:pt x="0" y="640081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3401" y="0"/>
              <a:ext cx="2978150" cy="1923414"/>
            </a:xfrm>
            <a:custGeom>
              <a:avLst/>
              <a:gdLst/>
              <a:ahLst/>
              <a:cxnLst/>
              <a:rect l="l" t="t" r="r" b="b"/>
              <a:pathLst>
                <a:path w="2978150" h="1923414">
                  <a:moveTo>
                    <a:pt x="2657856" y="0"/>
                  </a:moveTo>
                  <a:lnTo>
                    <a:pt x="320040" y="0"/>
                  </a:lnTo>
                  <a:lnTo>
                    <a:pt x="0" y="640080"/>
                  </a:lnTo>
                  <a:lnTo>
                    <a:pt x="641604" y="1923288"/>
                  </a:lnTo>
                  <a:lnTo>
                    <a:pt x="2336291" y="1923288"/>
                  </a:lnTo>
                  <a:lnTo>
                    <a:pt x="2977896" y="640080"/>
                  </a:lnTo>
                  <a:lnTo>
                    <a:pt x="26578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3400" y="0"/>
              <a:ext cx="2978150" cy="1923414"/>
            </a:xfrm>
            <a:custGeom>
              <a:avLst/>
              <a:gdLst/>
              <a:ahLst/>
              <a:cxnLst/>
              <a:rect l="l" t="t" r="r" b="b"/>
              <a:pathLst>
                <a:path w="2978150" h="1923414">
                  <a:moveTo>
                    <a:pt x="0" y="640081"/>
                  </a:moveTo>
                  <a:lnTo>
                    <a:pt x="320040" y="0"/>
                  </a:lnTo>
                </a:path>
                <a:path w="2978150" h="1923414">
                  <a:moveTo>
                    <a:pt x="2657855" y="0"/>
                  </a:moveTo>
                  <a:lnTo>
                    <a:pt x="2977896" y="640081"/>
                  </a:lnTo>
                  <a:lnTo>
                    <a:pt x="2336292" y="1923289"/>
                  </a:lnTo>
                  <a:lnTo>
                    <a:pt x="641604" y="1923289"/>
                  </a:lnTo>
                  <a:lnTo>
                    <a:pt x="0" y="640081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3400" y="4799077"/>
              <a:ext cx="2978150" cy="2059305"/>
            </a:xfrm>
            <a:custGeom>
              <a:avLst/>
              <a:gdLst/>
              <a:ahLst/>
              <a:cxnLst/>
              <a:rect l="l" t="t" r="r" b="b"/>
              <a:pathLst>
                <a:path w="2978150" h="2059304">
                  <a:moveTo>
                    <a:pt x="0" y="1283208"/>
                  </a:moveTo>
                  <a:lnTo>
                    <a:pt x="641604" y="0"/>
                  </a:lnTo>
                  <a:lnTo>
                    <a:pt x="2336292" y="0"/>
                  </a:lnTo>
                  <a:lnTo>
                    <a:pt x="2977896" y="1283208"/>
                  </a:lnTo>
                  <a:lnTo>
                    <a:pt x="2590038" y="2058922"/>
                  </a:lnTo>
                </a:path>
                <a:path w="2978150" h="2059304">
                  <a:moveTo>
                    <a:pt x="387857" y="2058922"/>
                  </a:moveTo>
                  <a:lnTo>
                    <a:pt x="0" y="1283208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3445767"/>
              <a:ext cx="986155" cy="2567940"/>
            </a:xfrm>
            <a:custGeom>
              <a:avLst/>
              <a:gdLst/>
              <a:ahLst/>
              <a:cxnLst/>
              <a:rect l="l" t="t" r="r" b="b"/>
              <a:pathLst>
                <a:path w="986155" h="2567940">
                  <a:moveTo>
                    <a:pt x="344043" y="0"/>
                  </a:moveTo>
                  <a:lnTo>
                    <a:pt x="0" y="0"/>
                  </a:lnTo>
                  <a:lnTo>
                    <a:pt x="0" y="2567927"/>
                  </a:lnTo>
                  <a:lnTo>
                    <a:pt x="344043" y="2567927"/>
                  </a:lnTo>
                  <a:lnTo>
                    <a:pt x="986028" y="1283970"/>
                  </a:lnTo>
                  <a:lnTo>
                    <a:pt x="3440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3445765"/>
              <a:ext cx="986155" cy="2567940"/>
            </a:xfrm>
            <a:custGeom>
              <a:avLst/>
              <a:gdLst/>
              <a:ahLst/>
              <a:cxnLst/>
              <a:rect l="l" t="t" r="r" b="b"/>
              <a:pathLst>
                <a:path w="986155" h="2567940">
                  <a:moveTo>
                    <a:pt x="0" y="0"/>
                  </a:moveTo>
                  <a:lnTo>
                    <a:pt x="344043" y="0"/>
                  </a:lnTo>
                  <a:lnTo>
                    <a:pt x="986028" y="1283969"/>
                  </a:lnTo>
                  <a:lnTo>
                    <a:pt x="344043" y="2567939"/>
                  </a:lnTo>
                  <a:lnTo>
                    <a:pt x="0" y="2567939"/>
                  </a:lnTo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151876" y="3412237"/>
              <a:ext cx="2976880" cy="2566670"/>
            </a:xfrm>
            <a:custGeom>
              <a:avLst/>
              <a:gdLst/>
              <a:ahLst/>
              <a:cxnLst/>
              <a:rect l="l" t="t" r="r" b="b"/>
              <a:pathLst>
                <a:path w="2976879" h="2566670">
                  <a:moveTo>
                    <a:pt x="2334768" y="0"/>
                  </a:moveTo>
                  <a:lnTo>
                    <a:pt x="641604" y="0"/>
                  </a:lnTo>
                  <a:lnTo>
                    <a:pt x="0" y="1283208"/>
                  </a:lnTo>
                  <a:lnTo>
                    <a:pt x="641604" y="2566416"/>
                  </a:lnTo>
                  <a:lnTo>
                    <a:pt x="2334768" y="2566416"/>
                  </a:lnTo>
                  <a:lnTo>
                    <a:pt x="2976372" y="1283208"/>
                  </a:lnTo>
                  <a:lnTo>
                    <a:pt x="2334768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777937" y="3604688"/>
            <a:ext cx="1725295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Are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we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able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to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make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changes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to our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approaches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based</a:t>
            </a:r>
            <a:r>
              <a:rPr sz="2000" spc="-5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on</a:t>
            </a:r>
            <a:r>
              <a:rPr sz="2000" spc="-3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what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we </a:t>
            </a: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are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measuring?</a:t>
            </a:r>
            <a:endParaRPr sz="2000">
              <a:latin typeface="AvenirNext LT Pro Regular"/>
              <a:cs typeface="AvenirNext LT Pro Regular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054095" y="0"/>
            <a:ext cx="9144635" cy="6870700"/>
            <a:chOff x="3054095" y="0"/>
            <a:chExt cx="9144635" cy="6870700"/>
          </a:xfrm>
        </p:grpSpPr>
        <p:sp>
          <p:nvSpPr>
            <p:cNvPr id="20" name="object 20"/>
            <p:cNvSpPr/>
            <p:nvPr/>
          </p:nvSpPr>
          <p:spPr>
            <a:xfrm>
              <a:off x="10703048" y="1967480"/>
              <a:ext cx="1489075" cy="2566670"/>
            </a:xfrm>
            <a:custGeom>
              <a:avLst/>
              <a:gdLst/>
              <a:ahLst/>
              <a:cxnLst/>
              <a:rect l="l" t="t" r="r" b="b"/>
              <a:pathLst>
                <a:path w="1489075" h="2566670">
                  <a:moveTo>
                    <a:pt x="1488960" y="0"/>
                  </a:moveTo>
                  <a:lnTo>
                    <a:pt x="641603" y="0"/>
                  </a:lnTo>
                  <a:lnTo>
                    <a:pt x="0" y="1283208"/>
                  </a:lnTo>
                  <a:lnTo>
                    <a:pt x="641603" y="2566428"/>
                  </a:lnTo>
                  <a:lnTo>
                    <a:pt x="1488960" y="2566428"/>
                  </a:lnTo>
                  <a:lnTo>
                    <a:pt x="1488960" y="0"/>
                  </a:lnTo>
                  <a:close/>
                </a:path>
              </a:pathLst>
            </a:custGeom>
            <a:solidFill>
              <a:srgbClr val="E0D4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703052" y="1967485"/>
              <a:ext cx="1489075" cy="2566670"/>
            </a:xfrm>
            <a:custGeom>
              <a:avLst/>
              <a:gdLst/>
              <a:ahLst/>
              <a:cxnLst/>
              <a:rect l="l" t="t" r="r" b="b"/>
              <a:pathLst>
                <a:path w="1489075" h="2566670">
                  <a:moveTo>
                    <a:pt x="0" y="1283208"/>
                  </a:moveTo>
                  <a:lnTo>
                    <a:pt x="641604" y="0"/>
                  </a:lnTo>
                  <a:lnTo>
                    <a:pt x="1488947" y="0"/>
                  </a:lnTo>
                </a:path>
                <a:path w="1489075" h="2566670">
                  <a:moveTo>
                    <a:pt x="1488947" y="2566416"/>
                  </a:moveTo>
                  <a:lnTo>
                    <a:pt x="641604" y="2566416"/>
                  </a:lnTo>
                  <a:lnTo>
                    <a:pt x="0" y="1283208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39146" y="6149340"/>
              <a:ext cx="2402205" cy="708660"/>
            </a:xfrm>
            <a:custGeom>
              <a:avLst/>
              <a:gdLst/>
              <a:ahLst/>
              <a:cxnLst/>
              <a:rect l="l" t="t" r="r" b="b"/>
              <a:pathLst>
                <a:path w="2402204" h="708659">
                  <a:moveTo>
                    <a:pt x="2047506" y="0"/>
                  </a:moveTo>
                  <a:lnTo>
                    <a:pt x="354329" y="0"/>
                  </a:lnTo>
                  <a:lnTo>
                    <a:pt x="0" y="708660"/>
                  </a:lnTo>
                  <a:lnTo>
                    <a:pt x="2401823" y="708660"/>
                  </a:lnTo>
                  <a:lnTo>
                    <a:pt x="2047506" y="0"/>
                  </a:lnTo>
                  <a:close/>
                </a:path>
              </a:pathLst>
            </a:custGeom>
            <a:solidFill>
              <a:srgbClr val="E0D4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439150" y="6149341"/>
              <a:ext cx="2402205" cy="708660"/>
            </a:xfrm>
            <a:custGeom>
              <a:avLst/>
              <a:gdLst/>
              <a:ahLst/>
              <a:cxnLst/>
              <a:rect l="l" t="t" r="r" b="b"/>
              <a:pathLst>
                <a:path w="2402204" h="708659">
                  <a:moveTo>
                    <a:pt x="0" y="708658"/>
                  </a:moveTo>
                  <a:lnTo>
                    <a:pt x="354329" y="0"/>
                  </a:lnTo>
                  <a:lnTo>
                    <a:pt x="2047493" y="0"/>
                  </a:lnTo>
                  <a:lnTo>
                    <a:pt x="2401822" y="708658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703048" y="4799079"/>
              <a:ext cx="1489075" cy="2059305"/>
            </a:xfrm>
            <a:custGeom>
              <a:avLst/>
              <a:gdLst/>
              <a:ahLst/>
              <a:cxnLst/>
              <a:rect l="l" t="t" r="r" b="b"/>
              <a:pathLst>
                <a:path w="1489075" h="2059304">
                  <a:moveTo>
                    <a:pt x="1488960" y="0"/>
                  </a:moveTo>
                  <a:lnTo>
                    <a:pt x="641603" y="0"/>
                  </a:lnTo>
                  <a:lnTo>
                    <a:pt x="0" y="1283195"/>
                  </a:lnTo>
                  <a:lnTo>
                    <a:pt x="387857" y="2058923"/>
                  </a:lnTo>
                  <a:lnTo>
                    <a:pt x="1488960" y="2058923"/>
                  </a:lnTo>
                  <a:lnTo>
                    <a:pt x="14889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703052" y="4799077"/>
              <a:ext cx="1489075" cy="2059305"/>
            </a:xfrm>
            <a:custGeom>
              <a:avLst/>
              <a:gdLst/>
              <a:ahLst/>
              <a:cxnLst/>
              <a:rect l="l" t="t" r="r" b="b"/>
              <a:pathLst>
                <a:path w="1489075" h="2059304">
                  <a:moveTo>
                    <a:pt x="0" y="1283208"/>
                  </a:moveTo>
                  <a:lnTo>
                    <a:pt x="641604" y="0"/>
                  </a:lnTo>
                  <a:lnTo>
                    <a:pt x="1488947" y="0"/>
                  </a:lnTo>
                </a:path>
                <a:path w="1489075" h="2059304">
                  <a:moveTo>
                    <a:pt x="387857" y="2058922"/>
                  </a:moveTo>
                  <a:lnTo>
                    <a:pt x="0" y="1283208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542016" y="0"/>
              <a:ext cx="2196465" cy="502920"/>
            </a:xfrm>
            <a:custGeom>
              <a:avLst/>
              <a:gdLst/>
              <a:ahLst/>
              <a:cxnLst/>
              <a:rect l="l" t="t" r="r" b="b"/>
              <a:pathLst>
                <a:path w="2196465" h="502920">
                  <a:moveTo>
                    <a:pt x="2196096" y="0"/>
                  </a:moveTo>
                  <a:lnTo>
                    <a:pt x="0" y="0"/>
                  </a:lnTo>
                  <a:lnTo>
                    <a:pt x="251460" y="502920"/>
                  </a:lnTo>
                  <a:lnTo>
                    <a:pt x="1944636" y="502920"/>
                  </a:lnTo>
                  <a:lnTo>
                    <a:pt x="21960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542018" y="0"/>
              <a:ext cx="2196465" cy="502920"/>
            </a:xfrm>
            <a:custGeom>
              <a:avLst/>
              <a:gdLst/>
              <a:ahLst/>
              <a:cxnLst/>
              <a:rect l="l" t="t" r="r" b="b"/>
              <a:pathLst>
                <a:path w="2196465" h="502920">
                  <a:moveTo>
                    <a:pt x="2196086" y="0"/>
                  </a:moveTo>
                  <a:lnTo>
                    <a:pt x="1944625" y="502922"/>
                  </a:lnTo>
                  <a:lnTo>
                    <a:pt x="251461" y="502922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FE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703053" y="0"/>
              <a:ext cx="1489075" cy="1760220"/>
            </a:xfrm>
            <a:custGeom>
              <a:avLst/>
              <a:gdLst/>
              <a:ahLst/>
              <a:cxnLst/>
              <a:rect l="l" t="t" r="r" b="b"/>
              <a:pathLst>
                <a:path w="1489075" h="1760220">
                  <a:moveTo>
                    <a:pt x="1488947" y="0"/>
                  </a:moveTo>
                  <a:lnTo>
                    <a:pt x="238505" y="0"/>
                  </a:lnTo>
                  <a:lnTo>
                    <a:pt x="0" y="477024"/>
                  </a:lnTo>
                  <a:lnTo>
                    <a:pt x="641603" y="1760220"/>
                  </a:lnTo>
                  <a:lnTo>
                    <a:pt x="1488947" y="1760220"/>
                  </a:lnTo>
                  <a:lnTo>
                    <a:pt x="14889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703052" y="0"/>
              <a:ext cx="1489075" cy="1760220"/>
            </a:xfrm>
            <a:custGeom>
              <a:avLst/>
              <a:gdLst/>
              <a:ahLst/>
              <a:cxnLst/>
              <a:rect l="l" t="t" r="r" b="b"/>
              <a:pathLst>
                <a:path w="1489075" h="1760220">
                  <a:moveTo>
                    <a:pt x="0" y="477014"/>
                  </a:moveTo>
                  <a:lnTo>
                    <a:pt x="238507" y="0"/>
                  </a:lnTo>
                </a:path>
                <a:path w="1489075" h="1760220">
                  <a:moveTo>
                    <a:pt x="1488947" y="1760222"/>
                  </a:moveTo>
                  <a:lnTo>
                    <a:pt x="641604" y="1760222"/>
                  </a:lnTo>
                  <a:lnTo>
                    <a:pt x="0" y="477014"/>
                  </a:lnTo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54095" y="3412237"/>
              <a:ext cx="2976880" cy="2566670"/>
            </a:xfrm>
            <a:custGeom>
              <a:avLst/>
              <a:gdLst/>
              <a:ahLst/>
              <a:cxnLst/>
              <a:rect l="l" t="t" r="r" b="b"/>
              <a:pathLst>
                <a:path w="2976879" h="2566670">
                  <a:moveTo>
                    <a:pt x="2334768" y="0"/>
                  </a:moveTo>
                  <a:lnTo>
                    <a:pt x="641604" y="0"/>
                  </a:lnTo>
                  <a:lnTo>
                    <a:pt x="0" y="1283208"/>
                  </a:lnTo>
                  <a:lnTo>
                    <a:pt x="641604" y="2566416"/>
                  </a:lnTo>
                  <a:lnTo>
                    <a:pt x="2334768" y="2566416"/>
                  </a:lnTo>
                  <a:lnTo>
                    <a:pt x="2976372" y="1283208"/>
                  </a:lnTo>
                  <a:lnTo>
                    <a:pt x="2334768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533400" y="646793"/>
            <a:ext cx="6298565" cy="100965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ts val="3670"/>
              </a:lnSpc>
              <a:spcBef>
                <a:spcPts val="560"/>
              </a:spcBef>
            </a:pPr>
            <a:r>
              <a:rPr sz="3400" spc="-20" dirty="0"/>
              <a:t>Use</a:t>
            </a:r>
            <a:r>
              <a:rPr sz="3400" spc="-95" dirty="0"/>
              <a:t> </a:t>
            </a:r>
            <a:r>
              <a:rPr sz="3400" spc="-20" dirty="0"/>
              <a:t>the</a:t>
            </a:r>
            <a:r>
              <a:rPr sz="3400" spc="-80" dirty="0"/>
              <a:t> </a:t>
            </a:r>
            <a:r>
              <a:rPr sz="3400" spc="-30" dirty="0"/>
              <a:t>following</a:t>
            </a:r>
            <a:r>
              <a:rPr sz="3400" spc="-75" dirty="0"/>
              <a:t> </a:t>
            </a:r>
            <a:r>
              <a:rPr sz="3400" spc="-25" dirty="0"/>
              <a:t>questions</a:t>
            </a:r>
            <a:r>
              <a:rPr sz="3400" spc="-114" dirty="0"/>
              <a:t> </a:t>
            </a:r>
            <a:r>
              <a:rPr sz="3400" spc="-35" dirty="0"/>
              <a:t>to </a:t>
            </a:r>
            <a:r>
              <a:rPr sz="3400" spc="-835" dirty="0"/>
              <a:t> </a:t>
            </a:r>
            <a:r>
              <a:rPr sz="3400" spc="-25" dirty="0"/>
              <a:t>help</a:t>
            </a:r>
            <a:r>
              <a:rPr sz="3400" spc="-75" dirty="0"/>
              <a:t> </a:t>
            </a:r>
            <a:r>
              <a:rPr sz="3400" spc="-45" dirty="0"/>
              <a:t>make</a:t>
            </a:r>
            <a:r>
              <a:rPr sz="3400" spc="-55" dirty="0"/>
              <a:t> </a:t>
            </a:r>
            <a:r>
              <a:rPr sz="3400" spc="-30" dirty="0"/>
              <a:t>choices</a:t>
            </a:r>
            <a:endParaRPr sz="3400" dirty="0"/>
          </a:p>
        </p:txBody>
      </p:sp>
      <p:sp>
        <p:nvSpPr>
          <p:cNvPr id="32" name="object 32"/>
          <p:cNvSpPr txBox="1"/>
          <p:nvPr/>
        </p:nvSpPr>
        <p:spPr>
          <a:xfrm>
            <a:off x="3359013" y="3568669"/>
            <a:ext cx="237617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0340" marR="171450" indent="-1270" algn="ctr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Will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these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measures</a:t>
            </a:r>
            <a:r>
              <a:rPr sz="2000" spc="-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help</a:t>
            </a:r>
            <a:r>
              <a:rPr sz="2000" spc="-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us</a:t>
            </a:r>
            <a:endParaRPr sz="2000">
              <a:latin typeface="AvenirNext LT Pro Regular"/>
              <a:cs typeface="AvenirNext LT Pro Regular"/>
            </a:endParaRPr>
          </a:p>
          <a:p>
            <a:pPr marL="12065" marR="5080" algn="ct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gain</a:t>
            </a:r>
            <a:r>
              <a:rPr sz="2000" spc="-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</a:t>
            </a:r>
            <a:r>
              <a:rPr sz="2000" spc="-3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better</a:t>
            </a: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picture </a:t>
            </a:r>
            <a:r>
              <a:rPr sz="2000" spc="-484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of</a:t>
            </a:r>
            <a:r>
              <a:rPr sz="2000" spc="4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an</a:t>
            </a:r>
            <a:r>
              <a:rPr sz="2000" spc="-1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individual </a:t>
            </a: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consumer needs, </a:t>
            </a:r>
            <a:r>
              <a:rPr sz="2000" spc="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behaviors</a:t>
            </a:r>
            <a:endParaRPr sz="2000">
              <a:latin typeface="AvenirNext LT Pro Regular"/>
              <a:cs typeface="AvenirNext LT Pro Regular"/>
            </a:endParaRPr>
          </a:p>
          <a:p>
            <a:pPr marL="1270" algn="ct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&amp;</a:t>
            </a:r>
            <a:r>
              <a:rPr sz="2000" spc="-3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venirNext LT Pro Regular"/>
                <a:cs typeface="AvenirNext LT Pro Regular"/>
              </a:rPr>
              <a:t>motivations?</a:t>
            </a:r>
            <a:endParaRPr sz="200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2225" y="2930253"/>
            <a:ext cx="12204700" cy="3947795"/>
            <a:chOff x="-6350" y="2916935"/>
            <a:chExt cx="12204700" cy="3947795"/>
          </a:xfrm>
        </p:grpSpPr>
        <p:sp>
          <p:nvSpPr>
            <p:cNvPr id="3" name="object 3"/>
            <p:cNvSpPr/>
            <p:nvPr/>
          </p:nvSpPr>
          <p:spPr>
            <a:xfrm>
              <a:off x="531876" y="2916935"/>
              <a:ext cx="11204575" cy="3240405"/>
            </a:xfrm>
            <a:custGeom>
              <a:avLst/>
              <a:gdLst/>
              <a:ahLst/>
              <a:cxnLst/>
              <a:rect l="l" t="t" r="r" b="b"/>
              <a:pathLst>
                <a:path w="11204575" h="3240404">
                  <a:moveTo>
                    <a:pt x="11204448" y="0"/>
                  </a:moveTo>
                  <a:lnTo>
                    <a:pt x="0" y="0"/>
                  </a:lnTo>
                  <a:lnTo>
                    <a:pt x="0" y="3240024"/>
                  </a:lnTo>
                  <a:lnTo>
                    <a:pt x="11204448" y="3240024"/>
                  </a:lnTo>
                  <a:lnTo>
                    <a:pt x="11204448" y="0"/>
                  </a:lnTo>
                  <a:close/>
                </a:path>
              </a:pathLst>
            </a:custGeom>
            <a:solidFill>
              <a:srgbClr val="E8E8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1252" y="2916935"/>
              <a:ext cx="368935" cy="3240405"/>
            </a:xfrm>
            <a:custGeom>
              <a:avLst/>
              <a:gdLst/>
              <a:ahLst/>
              <a:cxnLst/>
              <a:rect l="l" t="t" r="r" b="b"/>
              <a:pathLst>
                <a:path w="368934" h="3240404">
                  <a:moveTo>
                    <a:pt x="368808" y="0"/>
                  </a:moveTo>
                  <a:lnTo>
                    <a:pt x="0" y="0"/>
                  </a:lnTo>
                  <a:lnTo>
                    <a:pt x="0" y="3240024"/>
                  </a:lnTo>
                  <a:lnTo>
                    <a:pt x="368808" y="3240024"/>
                  </a:lnTo>
                  <a:lnTo>
                    <a:pt x="368808" y="0"/>
                  </a:lnTo>
                  <a:close/>
                </a:path>
              </a:pathLst>
            </a:custGeom>
            <a:solidFill>
              <a:srgbClr val="E8E8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58232" y="459588"/>
            <a:ext cx="5409168" cy="1534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SCORING</a:t>
            </a:r>
            <a:r>
              <a:rPr sz="2000" b="1" spc="-6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2000" b="1" spc="-5" dirty="0">
                <a:latin typeface="AvenirNext LT Pro Bold"/>
                <a:cs typeface="AvenirNext LT Pro Bold"/>
              </a:rPr>
              <a:t>SECTION</a:t>
            </a:r>
            <a:r>
              <a:rPr sz="2000" b="1" spc="-50" dirty="0">
                <a:latin typeface="AvenirNext LT Pro Bold"/>
                <a:cs typeface="AvenirNext LT Pro Bold"/>
              </a:rPr>
              <a:t> </a:t>
            </a:r>
            <a:r>
              <a:rPr sz="2000" b="1" dirty="0">
                <a:latin typeface="AvenirNext LT Pro Bold"/>
                <a:cs typeface="AvenirNext LT Pro Bold"/>
              </a:rPr>
              <a:t>4:</a:t>
            </a:r>
            <a:endParaRPr sz="20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MEASUREMENT</a:t>
            </a:r>
            <a:r>
              <a:rPr sz="1900" b="1" spc="-7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METHODOLOGY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(RESULTS)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4C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do</a:t>
            </a:r>
            <a:r>
              <a:rPr sz="1800" spc="-5" dirty="0">
                <a:latin typeface="AvenirNext LT Pro Regular"/>
                <a:cs typeface="AvenirNext LT Pro Regular"/>
              </a:rPr>
              <a:t> we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know </a:t>
            </a:r>
            <a:r>
              <a:rPr sz="1800" spc="-15" dirty="0">
                <a:latin typeface="AvenirNext LT Pro Regular"/>
                <a:cs typeface="AvenirNext LT Pro Regular"/>
              </a:rPr>
              <a:t>where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start?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3400" y="2229611"/>
            <a:ext cx="2735580" cy="574675"/>
          </a:xfrm>
          <a:custGeom>
            <a:avLst/>
            <a:gdLst/>
            <a:ahLst/>
            <a:cxnLst/>
            <a:rect l="l" t="t" r="r" b="b"/>
            <a:pathLst>
              <a:path w="2735579" h="574675">
                <a:moveTo>
                  <a:pt x="2448306" y="0"/>
                </a:moveTo>
                <a:lnTo>
                  <a:pt x="0" y="0"/>
                </a:lnTo>
                <a:lnTo>
                  <a:pt x="0" y="574548"/>
                </a:lnTo>
                <a:lnTo>
                  <a:pt x="2448306" y="574548"/>
                </a:lnTo>
                <a:lnTo>
                  <a:pt x="2735580" y="287274"/>
                </a:lnTo>
                <a:lnTo>
                  <a:pt x="2448306" y="0"/>
                </a:lnTo>
                <a:close/>
              </a:path>
            </a:pathLst>
          </a:custGeom>
          <a:solidFill>
            <a:srgbClr val="B496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56001" y="2298748"/>
            <a:ext cx="157353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Awareness</a:t>
            </a:r>
            <a:endParaRPr sz="2300">
              <a:latin typeface="AvenirNext LT Pro Bold"/>
              <a:cs typeface="AvenirNext LT Pro Bold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715514" y="2223261"/>
            <a:ext cx="2748280" cy="587375"/>
            <a:chOff x="2715514" y="2223261"/>
            <a:chExt cx="2748280" cy="587375"/>
          </a:xfrm>
        </p:grpSpPr>
        <p:sp>
          <p:nvSpPr>
            <p:cNvPr id="9" name="object 9"/>
            <p:cNvSpPr/>
            <p:nvPr/>
          </p:nvSpPr>
          <p:spPr>
            <a:xfrm>
              <a:off x="2721864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2448306" y="0"/>
                  </a:moveTo>
                  <a:lnTo>
                    <a:pt x="0" y="0"/>
                  </a:lnTo>
                  <a:lnTo>
                    <a:pt x="287274" y="287274"/>
                  </a:lnTo>
                  <a:lnTo>
                    <a:pt x="0" y="574548"/>
                  </a:lnTo>
                  <a:lnTo>
                    <a:pt x="2448306" y="574548"/>
                  </a:lnTo>
                  <a:lnTo>
                    <a:pt x="2735580" y="287274"/>
                  </a:lnTo>
                  <a:lnTo>
                    <a:pt x="2448306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21864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0" y="0"/>
                  </a:moveTo>
                  <a:lnTo>
                    <a:pt x="2448306" y="0"/>
                  </a:lnTo>
                  <a:lnTo>
                    <a:pt x="2735580" y="287274"/>
                  </a:lnTo>
                  <a:lnTo>
                    <a:pt x="2448306" y="574548"/>
                  </a:lnTo>
                  <a:lnTo>
                    <a:pt x="0" y="574548"/>
                  </a:lnTo>
                  <a:lnTo>
                    <a:pt x="287274" y="28727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083805" y="2308686"/>
            <a:ext cx="192341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Consideration</a:t>
            </a:r>
            <a:endParaRPr sz="2200">
              <a:latin typeface="AvenirNext LT Pro Bold"/>
              <a:cs typeface="AvenirNext LT Pro Bold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903978" y="2223261"/>
            <a:ext cx="2748280" cy="587375"/>
            <a:chOff x="4903978" y="2223261"/>
            <a:chExt cx="2748280" cy="587375"/>
          </a:xfrm>
        </p:grpSpPr>
        <p:sp>
          <p:nvSpPr>
            <p:cNvPr id="13" name="object 13"/>
            <p:cNvSpPr/>
            <p:nvPr/>
          </p:nvSpPr>
          <p:spPr>
            <a:xfrm>
              <a:off x="4910328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2448306" y="0"/>
                  </a:moveTo>
                  <a:lnTo>
                    <a:pt x="0" y="0"/>
                  </a:lnTo>
                  <a:lnTo>
                    <a:pt x="287274" y="287274"/>
                  </a:lnTo>
                  <a:lnTo>
                    <a:pt x="0" y="574548"/>
                  </a:lnTo>
                  <a:lnTo>
                    <a:pt x="2448306" y="574548"/>
                  </a:lnTo>
                  <a:lnTo>
                    <a:pt x="2735580" y="287274"/>
                  </a:lnTo>
                  <a:lnTo>
                    <a:pt x="2448306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10328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0" y="0"/>
                  </a:moveTo>
                  <a:lnTo>
                    <a:pt x="2448306" y="0"/>
                  </a:lnTo>
                  <a:lnTo>
                    <a:pt x="2735580" y="287274"/>
                  </a:lnTo>
                  <a:lnTo>
                    <a:pt x="2448306" y="574548"/>
                  </a:lnTo>
                  <a:lnTo>
                    <a:pt x="0" y="574548"/>
                  </a:lnTo>
                  <a:lnTo>
                    <a:pt x="287274" y="28727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481297" y="2308686"/>
            <a:ext cx="1562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Conversion</a:t>
            </a:r>
            <a:endParaRPr sz="2200">
              <a:latin typeface="AvenirNext LT Pro Bold"/>
              <a:cs typeface="AvenirNext LT Pro 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092442" y="2223261"/>
            <a:ext cx="2748280" cy="587375"/>
            <a:chOff x="7092442" y="2223261"/>
            <a:chExt cx="2748280" cy="587375"/>
          </a:xfrm>
        </p:grpSpPr>
        <p:sp>
          <p:nvSpPr>
            <p:cNvPr id="17" name="object 17"/>
            <p:cNvSpPr/>
            <p:nvPr/>
          </p:nvSpPr>
          <p:spPr>
            <a:xfrm>
              <a:off x="7098792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2448306" y="0"/>
                  </a:moveTo>
                  <a:lnTo>
                    <a:pt x="0" y="0"/>
                  </a:lnTo>
                  <a:lnTo>
                    <a:pt x="287274" y="287274"/>
                  </a:lnTo>
                  <a:lnTo>
                    <a:pt x="0" y="574548"/>
                  </a:lnTo>
                  <a:lnTo>
                    <a:pt x="2448306" y="574548"/>
                  </a:lnTo>
                  <a:lnTo>
                    <a:pt x="2735580" y="287274"/>
                  </a:lnTo>
                  <a:lnTo>
                    <a:pt x="2448306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98792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0" y="0"/>
                  </a:moveTo>
                  <a:lnTo>
                    <a:pt x="2448306" y="0"/>
                  </a:lnTo>
                  <a:lnTo>
                    <a:pt x="2735580" y="287274"/>
                  </a:lnTo>
                  <a:lnTo>
                    <a:pt x="2448306" y="574548"/>
                  </a:lnTo>
                  <a:lnTo>
                    <a:pt x="0" y="574548"/>
                  </a:lnTo>
                  <a:lnTo>
                    <a:pt x="287274" y="28727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089100" y="2308686"/>
            <a:ext cx="5283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Use</a:t>
            </a:r>
            <a:endParaRPr sz="2200">
              <a:latin typeface="AvenirNext LT Pro Bold"/>
              <a:cs typeface="AvenirNext LT Pro Bold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280906" y="2223261"/>
            <a:ext cx="2748280" cy="587375"/>
            <a:chOff x="9280906" y="2223261"/>
            <a:chExt cx="2748280" cy="587375"/>
          </a:xfrm>
        </p:grpSpPr>
        <p:sp>
          <p:nvSpPr>
            <p:cNvPr id="21" name="object 21"/>
            <p:cNvSpPr/>
            <p:nvPr/>
          </p:nvSpPr>
          <p:spPr>
            <a:xfrm>
              <a:off x="9287256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2448306" y="0"/>
                  </a:moveTo>
                  <a:lnTo>
                    <a:pt x="0" y="0"/>
                  </a:lnTo>
                  <a:lnTo>
                    <a:pt x="287274" y="287274"/>
                  </a:lnTo>
                  <a:lnTo>
                    <a:pt x="0" y="574548"/>
                  </a:lnTo>
                  <a:lnTo>
                    <a:pt x="2448306" y="574548"/>
                  </a:lnTo>
                  <a:lnTo>
                    <a:pt x="2735580" y="287274"/>
                  </a:lnTo>
                  <a:lnTo>
                    <a:pt x="2448306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287256" y="2229611"/>
              <a:ext cx="2735580" cy="574675"/>
            </a:xfrm>
            <a:custGeom>
              <a:avLst/>
              <a:gdLst/>
              <a:ahLst/>
              <a:cxnLst/>
              <a:rect l="l" t="t" r="r" b="b"/>
              <a:pathLst>
                <a:path w="2735579" h="574675">
                  <a:moveTo>
                    <a:pt x="0" y="0"/>
                  </a:moveTo>
                  <a:lnTo>
                    <a:pt x="2448306" y="0"/>
                  </a:lnTo>
                  <a:lnTo>
                    <a:pt x="2735580" y="287274"/>
                  </a:lnTo>
                  <a:lnTo>
                    <a:pt x="2448306" y="574548"/>
                  </a:lnTo>
                  <a:lnTo>
                    <a:pt x="0" y="574548"/>
                  </a:lnTo>
                  <a:lnTo>
                    <a:pt x="287274" y="28727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0027873" y="2308686"/>
            <a:ext cx="13119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Advocate</a:t>
            </a:r>
            <a:endParaRPr sz="2200">
              <a:latin typeface="AvenirNext LT Pro Bold"/>
              <a:cs typeface="AvenirNext LT Pro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7787" y="3797010"/>
            <a:ext cx="276999" cy="148018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00" spc="-5" dirty="0">
                <a:latin typeface="AvenirNext LT Pro Bold" panose="020B0504020202020204" pitchFamily="34" charset="0"/>
                <a:cs typeface="Century Gothic"/>
              </a:rPr>
              <a:t>Potential</a:t>
            </a:r>
            <a:r>
              <a:rPr sz="1800" spc="-60" dirty="0">
                <a:latin typeface="AvenirNext LT Pro Bold" panose="020B0504020202020204" pitchFamily="34" charset="0"/>
                <a:cs typeface="Century Gothic"/>
              </a:rPr>
              <a:t> </a:t>
            </a:r>
            <a:r>
              <a:rPr sz="1800" spc="5" dirty="0">
                <a:latin typeface="AvenirNext LT Pro Bold" panose="020B0504020202020204" pitchFamily="34" charset="0"/>
                <a:cs typeface="Century Gothic"/>
              </a:rPr>
              <a:t>KPIs</a:t>
            </a:r>
            <a:endParaRPr sz="1800" dirty="0">
              <a:latin typeface="AvenirNext LT Pro Bold" panose="020B0504020202020204" pitchFamily="34" charset="0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09852" y="3261086"/>
            <a:ext cx="104965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Brand</a:t>
            </a:r>
            <a:r>
              <a:rPr sz="1400" spc="-6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equity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87707" y="3271428"/>
            <a:ext cx="12503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AvenirNext LT Pro Regular"/>
                <a:cs typeface="AvenirNext LT Pro Regular"/>
              </a:rPr>
              <a:t>Purchase</a:t>
            </a:r>
            <a:r>
              <a:rPr sz="1400" spc="-7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intent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97865" y="3257163"/>
            <a:ext cx="13868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Sales/conversion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72122" y="3257163"/>
            <a:ext cx="14306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Ratings</a:t>
            </a:r>
            <a:r>
              <a:rPr sz="1400" spc="-4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&amp;</a:t>
            </a:r>
            <a:r>
              <a:rPr sz="1400" spc="-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reviews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948402" y="3263761"/>
            <a:ext cx="12433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spc="-20" dirty="0">
                <a:latin typeface="AvenirNext LT Pro Regular"/>
                <a:cs typeface="AvenirNext LT Pro Regular"/>
              </a:rPr>
              <a:t>Word</a:t>
            </a:r>
            <a:r>
              <a:rPr sz="1400" spc="-5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of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mouth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10031" y="3952921"/>
            <a:ext cx="105156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1605" marR="5080" indent="-14224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Social</a:t>
            </a:r>
            <a:r>
              <a:rPr sz="1400" spc="-8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media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mentions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52554" y="4755129"/>
            <a:ext cx="15652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Brand</a:t>
            </a:r>
            <a:r>
              <a:rPr sz="1400" spc="-4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search</a:t>
            </a:r>
            <a:r>
              <a:rPr sz="1400" spc="-3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traffic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66666" y="4708234"/>
            <a:ext cx="1292225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05" marR="5080" indent="-129539">
              <a:lnSpc>
                <a:spcPct val="100000"/>
              </a:lnSpc>
              <a:spcBef>
                <a:spcPts val="100"/>
              </a:spcBef>
            </a:pPr>
            <a:r>
              <a:rPr sz="1400" spc="-75" dirty="0">
                <a:latin typeface="AvenirNext LT Pro Regular"/>
                <a:cs typeface="AvenirNext LT Pro Regular"/>
              </a:rPr>
              <a:t>P</a:t>
            </a:r>
            <a:r>
              <a:rPr sz="1400" spc="-30" dirty="0">
                <a:latin typeface="AvenirNext LT Pro Regular"/>
                <a:cs typeface="AvenirNext LT Pro Regular"/>
              </a:rPr>
              <a:t>r</a:t>
            </a:r>
            <a:r>
              <a:rPr sz="1400" spc="-10" dirty="0">
                <a:latin typeface="AvenirNext LT Pro Regular"/>
                <a:cs typeface="AvenirNext LT Pro Regular"/>
              </a:rPr>
              <a:t>o</a:t>
            </a:r>
            <a:r>
              <a:rPr sz="1400" spc="5" dirty="0">
                <a:latin typeface="AvenirNext LT Pro Regular"/>
                <a:cs typeface="AvenirNext LT Pro Regular"/>
              </a:rPr>
              <a:t>d</a:t>
            </a:r>
            <a:r>
              <a:rPr sz="1400" dirty="0">
                <a:latin typeface="AvenirNext LT Pro Regular"/>
                <a:cs typeface="AvenirNext LT Pro Regular"/>
              </a:rPr>
              <a:t>u</a:t>
            </a:r>
            <a:r>
              <a:rPr sz="1400" spc="-10" dirty="0">
                <a:latin typeface="AvenirNext LT Pro Regular"/>
                <a:cs typeface="AvenirNext LT Pro Regular"/>
              </a:rPr>
              <a:t>c</a:t>
            </a:r>
            <a:r>
              <a:rPr sz="1400" spc="-5" dirty="0">
                <a:latin typeface="AvenirNext LT Pro Regular"/>
                <a:cs typeface="AvenirNext LT Pro Regular"/>
              </a:rPr>
              <a:t>t/</a:t>
            </a:r>
            <a:r>
              <a:rPr sz="1400" dirty="0">
                <a:latin typeface="AvenirNext LT Pro Regular"/>
                <a:cs typeface="AvenirNext LT Pro Regular"/>
              </a:rPr>
              <a:t>Se</a:t>
            </a:r>
            <a:r>
              <a:rPr sz="1400" spc="-5" dirty="0">
                <a:latin typeface="AvenirNext LT Pro Regular"/>
                <a:cs typeface="AvenirNext LT Pro Regular"/>
              </a:rPr>
              <a:t>rvi</a:t>
            </a:r>
            <a:r>
              <a:rPr sz="1400" spc="-10" dirty="0">
                <a:latin typeface="AvenirNext LT Pro Regular"/>
                <a:cs typeface="AvenirNext LT Pro Regular"/>
              </a:rPr>
              <a:t>ce  search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traffic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57960" y="4068465"/>
            <a:ext cx="11118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Website</a:t>
            </a:r>
            <a:r>
              <a:rPr sz="1400" spc="-7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visits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044510" y="3960767"/>
            <a:ext cx="105156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" marR="5080" indent="-116205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Social</a:t>
            </a:r>
            <a:r>
              <a:rPr sz="1400" spc="-8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media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sentiment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94309" y="5572671"/>
            <a:ext cx="14338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Advertising</a:t>
            </a:r>
            <a:r>
              <a:rPr sz="1400" spc="-55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reach</a:t>
            </a:r>
            <a:endParaRPr sz="14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/>
              <a:t>SECTION</a:t>
            </a:r>
            <a:r>
              <a:rPr spc="-50" dirty="0"/>
              <a:t> </a:t>
            </a:r>
            <a:r>
              <a:rPr dirty="0"/>
              <a:t>4: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11192510" cy="4381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MEASUREMENT</a:t>
            </a:r>
            <a:r>
              <a:rPr sz="1900" b="1" spc="-6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METHODOLOGY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(RESULTS)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4C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Regardless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4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 chosen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approach,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following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rules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will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help: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venirNext LT Pro Regular"/>
                <a:cs typeface="AvenirNext LT Pro Regular"/>
              </a:rPr>
              <a:t>Link the</a:t>
            </a:r>
            <a:r>
              <a:rPr sz="1800" dirty="0">
                <a:latin typeface="AvenirNext LT Pro Regular"/>
                <a:cs typeface="AvenirNext LT Pro Regular"/>
              </a:rPr>
              <a:t> objective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change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in</a:t>
            </a:r>
            <a:r>
              <a:rPr sz="1800" spc="-5" dirty="0">
                <a:latin typeface="AvenirNext LT Pro Regular"/>
                <a:cs typeface="AvenirNext LT Pro Regular"/>
              </a:rPr>
              <a:t> behaviour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attitude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you’re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seeking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10" dirty="0">
                <a:latin typeface="AvenirNext LT Pro Regular"/>
                <a:cs typeface="AvenirNext LT Pro Regular"/>
              </a:rPr>
              <a:t>affect</a:t>
            </a:r>
            <a:r>
              <a:rPr lang="en-US" sz="1800" spc="-10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venirNext LT Pro Regular"/>
              <a:buAutoNum type="arabicPeriod"/>
            </a:pPr>
            <a:endParaRPr sz="1800" dirty="0">
              <a:latin typeface="AvenirNext LT Pro Regular"/>
              <a:cs typeface="AvenirNext LT Pro Regular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venirNext LT Pro Regular"/>
                <a:cs typeface="AvenirNext LT Pro Regular"/>
              </a:rPr>
              <a:t>Incorporate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on and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offline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metrics</a:t>
            </a:r>
            <a:r>
              <a:rPr lang="en-US" sz="1800" spc="-5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venirNext LT Pro Regular"/>
              <a:buAutoNum type="arabicPeriod"/>
            </a:pPr>
            <a:endParaRPr sz="1800" dirty="0">
              <a:latin typeface="AvenirNext LT Pro Regular"/>
              <a:cs typeface="AvenirNext LT Pro Regular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venirNext LT Pro Regular"/>
                <a:cs typeface="AvenirNext LT Pro Regular"/>
              </a:rPr>
              <a:t>Build </a:t>
            </a: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consistent</a:t>
            </a:r>
            <a:r>
              <a:rPr sz="1800" spc="-10" dirty="0">
                <a:latin typeface="AvenirNext LT Pro Regular"/>
                <a:cs typeface="AvenirNext LT Pro Regular"/>
              </a:rPr>
              <a:t> approach</a:t>
            </a:r>
            <a:r>
              <a:rPr lang="en-US" sz="1800" spc="-10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venirNext LT Pro Regular"/>
              <a:buAutoNum type="arabicPeriod"/>
            </a:pPr>
            <a:endParaRPr sz="1800" dirty="0">
              <a:latin typeface="AvenirNext LT Pro Regular"/>
              <a:cs typeface="AvenirNext LT Pro Regular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15" dirty="0">
                <a:latin typeface="AvenirNext LT Pro Regular"/>
                <a:cs typeface="AvenirNext LT Pro Regular"/>
              </a:rPr>
              <a:t>View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results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in </a:t>
            </a:r>
            <a:r>
              <a:rPr sz="1800" spc="-5" dirty="0">
                <a:latin typeface="AvenirNext LT Pro Regular"/>
                <a:cs typeface="AvenirNext LT Pro Regular"/>
              </a:rPr>
              <a:t>short,</a:t>
            </a:r>
            <a:r>
              <a:rPr sz="1800" spc="-5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medium</a:t>
            </a:r>
            <a:r>
              <a:rPr lang="en-US" sz="1800" spc="-5" dirty="0">
                <a:latin typeface="AvenirNext LT Pro Regular"/>
                <a:cs typeface="AvenirNext LT Pro Regular"/>
              </a:rPr>
              <a:t>,</a:t>
            </a:r>
            <a:r>
              <a:rPr sz="1800" spc="-5" dirty="0">
                <a:latin typeface="AvenirNext LT Pro Regular"/>
                <a:cs typeface="AvenirNext LT Pro Regular"/>
              </a:rPr>
              <a:t> 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long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term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perspectives</a:t>
            </a:r>
            <a:r>
              <a:rPr lang="en-US" sz="1800" spc="-5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venirNext LT Pro Regular"/>
              <a:buAutoNum type="arabicPeriod"/>
            </a:pPr>
            <a:endParaRPr sz="1800" dirty="0">
              <a:latin typeface="AvenirNext LT Pro Regular"/>
              <a:cs typeface="AvenirNext LT Pro Regular"/>
            </a:endParaRPr>
          </a:p>
          <a:p>
            <a:pPr marL="469265" marR="5080" indent="-457200">
              <a:lnSpc>
                <a:spcPct val="100000"/>
              </a:lnSpc>
              <a:buFont typeface="AvenirNext LT Pro Regular"/>
              <a:buAutoNum type="arabicPeriod"/>
              <a:tabLst>
                <a:tab pos="525780" algn="l"/>
                <a:tab pos="526415" algn="l"/>
              </a:tabLst>
            </a:pPr>
            <a:r>
              <a:rPr dirty="0"/>
              <a:t>	</a:t>
            </a:r>
            <a:r>
              <a:rPr sz="1800" spc="-20" dirty="0">
                <a:latin typeface="AvenirNext LT Pro Regular"/>
                <a:cs typeface="AvenirNext LT Pro Regular"/>
              </a:rPr>
              <a:t>Focus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resources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(budget)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against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two</a:t>
            </a:r>
            <a:r>
              <a:rPr sz="1800" b="1" spc="-10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most </a:t>
            </a:r>
            <a:r>
              <a:rPr sz="1800" b="1" spc="-10" dirty="0">
                <a:latin typeface="AvenirNext LT Pro Bold"/>
                <a:cs typeface="AvenirNext LT Pro Bold"/>
              </a:rPr>
              <a:t>relevant</a:t>
            </a:r>
            <a:r>
              <a:rPr sz="1800" b="1" spc="40" dirty="0">
                <a:latin typeface="AvenirNext LT Pro Bold"/>
                <a:cs typeface="AvenirNext LT Pro Bold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points </a:t>
            </a:r>
            <a:r>
              <a:rPr sz="1800" dirty="0">
                <a:latin typeface="AvenirNext LT Pro Regular"/>
                <a:cs typeface="AvenirNext LT Pro Regular"/>
              </a:rPr>
              <a:t>in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customer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experience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when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building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out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KPI’s</a:t>
            </a:r>
            <a:r>
              <a:rPr lang="en-US" sz="1800" spc="-25" dirty="0">
                <a:latin typeface="AvenirNext LT Pro Regular"/>
                <a:cs typeface="AvenirNext LT Pro Regular"/>
              </a:rPr>
              <a:t>.</a:t>
            </a:r>
            <a:endParaRPr sz="18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/>
              <a:t>SECTION</a:t>
            </a:r>
            <a:r>
              <a:rPr spc="-50" dirty="0"/>
              <a:t> </a:t>
            </a:r>
            <a:r>
              <a:rPr dirty="0"/>
              <a:t>4: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6247368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MEASUREMENT</a:t>
            </a:r>
            <a:r>
              <a:rPr sz="1900" b="1" spc="-7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METHODOLOGY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(RESULTS)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4C</a:t>
            </a:r>
            <a:endParaRPr sz="1400" dirty="0">
              <a:latin typeface="AvenirNext LT Pro Bold"/>
              <a:cs typeface="AvenirNext LT Pro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232" y="2021715"/>
            <a:ext cx="11141075" cy="2218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spc="-5" dirty="0">
                <a:latin typeface="AvenirNext LT Pro Bold"/>
                <a:cs typeface="AvenirNext LT Pro Bold"/>
              </a:rPr>
              <a:t> MEASUREMENT</a:t>
            </a:r>
            <a:r>
              <a:rPr sz="1800" b="1" spc="-40" dirty="0">
                <a:latin typeface="AvenirNext LT Pro Bold"/>
                <a:cs typeface="AvenirNext LT Pro Bold"/>
              </a:rPr>
              <a:t> </a:t>
            </a:r>
            <a:r>
              <a:rPr sz="1800" b="1" spc="-15" dirty="0">
                <a:latin typeface="AvenirNext LT Pro Bold"/>
                <a:cs typeface="AvenirNext LT Pro Bold"/>
              </a:rPr>
              <a:t>METHODOLOGY</a:t>
            </a:r>
            <a:r>
              <a:rPr sz="1800" b="1" spc="-60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&amp;</a:t>
            </a:r>
            <a:r>
              <a:rPr sz="1800" b="1" spc="-1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BENCHMARKS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“Measuring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effectiveness:</a:t>
            </a:r>
            <a:r>
              <a:rPr sz="1800" spc="-3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set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measurable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benchmarks</a:t>
            </a:r>
            <a:r>
              <a:rPr sz="1800" spc="3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(pre/post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launch).</a:t>
            </a:r>
            <a:r>
              <a:rPr sz="1800" spc="-8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There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needs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way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to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assess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 effectiveness</a:t>
            </a:r>
            <a:r>
              <a:rPr sz="1800" spc="-4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of</a:t>
            </a:r>
            <a:r>
              <a:rPr sz="1800" spc="3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 campaign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against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set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objectives.”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venirNext LT Pro Regular"/>
                <a:cs typeface="AvenirNext LT Pro Regular"/>
              </a:rPr>
              <a:t>“Research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testing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&amp;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performance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methodologies.”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“The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ability</a:t>
            </a:r>
            <a:r>
              <a:rPr sz="1800" spc="-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measure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show impact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makes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for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great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results.”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/>
              <a:t>SECTION</a:t>
            </a:r>
            <a:r>
              <a:rPr spc="-50" dirty="0"/>
              <a:t> </a:t>
            </a:r>
            <a:r>
              <a:rPr dirty="0"/>
              <a:t>4: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11163300" cy="4621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MEASUREMENT</a:t>
            </a:r>
            <a:r>
              <a:rPr sz="1900" b="1" spc="-6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METHODOLOGY</a:t>
            </a:r>
            <a:r>
              <a:rPr lang="en-US" sz="1900" b="1" spc="-2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(RESULTS)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4C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17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venirNext LT Pro Bold"/>
                <a:cs typeface="AvenirNext LT Pro Bold"/>
              </a:rPr>
              <a:t>JUDGE</a:t>
            </a:r>
            <a:r>
              <a:rPr sz="1800" b="1" spc="-55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ADVICE:</a:t>
            </a:r>
            <a:r>
              <a:rPr sz="1800" b="1" dirty="0">
                <a:latin typeface="AvenirNext LT Pro Bold"/>
                <a:cs typeface="AvenirNext LT Pro Bold"/>
              </a:rPr>
              <a:t> </a:t>
            </a:r>
            <a:r>
              <a:rPr sz="1800" b="1" spc="-10" dirty="0">
                <a:latin typeface="AvenirNext LT Pro Bold"/>
                <a:cs typeface="AvenirNext LT Pro Bold"/>
              </a:rPr>
              <a:t>POTENTIAL</a:t>
            </a:r>
            <a:r>
              <a:rPr sz="1800" b="1" spc="-35" dirty="0">
                <a:latin typeface="AvenirNext LT Pro Bold"/>
                <a:cs typeface="AvenirNext LT Pro Bold"/>
              </a:rPr>
              <a:t> </a:t>
            </a:r>
            <a:r>
              <a:rPr sz="1800" b="1" spc="-15" dirty="0">
                <a:latin typeface="AvenirNext LT Pro Bold"/>
                <a:cs typeface="AvenirNext LT Pro Bold"/>
              </a:rPr>
              <a:t>OUTCOMES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 marL="12700" marR="571500">
              <a:lnSpc>
                <a:spcPct val="100000"/>
              </a:lnSpc>
            </a:pP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“Ensure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are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answering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brief</a:t>
            </a:r>
            <a:r>
              <a:rPr sz="1800" spc="4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hand.</a:t>
            </a:r>
            <a:r>
              <a:rPr sz="1800" spc="38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4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Your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potential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outcomes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should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match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what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brand</a:t>
            </a:r>
            <a:r>
              <a:rPr sz="1800" spc="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wanting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solve.”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“Instead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listing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out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general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positives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negatives,</a:t>
            </a:r>
            <a:r>
              <a:rPr sz="1800" spc="-6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should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plan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 specifics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call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those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out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(e.g. </a:t>
            </a:r>
            <a:r>
              <a:rPr sz="1800" dirty="0">
                <a:latin typeface="AvenirNext LT Pro Regular"/>
                <a:cs typeface="AvenirNext LT Pro Regular"/>
              </a:rPr>
              <a:t> we </a:t>
            </a:r>
            <a:r>
              <a:rPr sz="1800" spc="-5" dirty="0">
                <a:latin typeface="AvenirNext LT Pro Regular"/>
                <a:cs typeface="AvenirNext LT Pro Regular"/>
              </a:rPr>
              <a:t>will </a:t>
            </a:r>
            <a:r>
              <a:rPr sz="1800" spc="-10" dirty="0">
                <a:latin typeface="AvenirNext LT Pro Regular"/>
                <a:cs typeface="AvenirNext LT Pro Regular"/>
              </a:rPr>
              <a:t>increase </a:t>
            </a:r>
            <a:r>
              <a:rPr sz="1800" spc="-5" dirty="0">
                <a:latin typeface="AvenirNext LT Pro Regular"/>
                <a:cs typeface="AvenirNext LT Pro Regular"/>
              </a:rPr>
              <a:t>the FB fan </a:t>
            </a:r>
            <a:r>
              <a:rPr sz="1800" dirty="0">
                <a:latin typeface="AvenirNext LT Pro Regular"/>
                <a:cs typeface="AvenirNext LT Pro Regular"/>
              </a:rPr>
              <a:t>base by </a:t>
            </a:r>
            <a:r>
              <a:rPr sz="1800" spc="-5" dirty="0">
                <a:latin typeface="AvenirNext LT Pro Regular"/>
                <a:cs typeface="AvenirNext LT Pro Regular"/>
              </a:rPr>
              <a:t>X%). </a:t>
            </a:r>
            <a:r>
              <a:rPr sz="1800" spc="-15" dirty="0">
                <a:latin typeface="AvenirNext LT Pro Regular"/>
                <a:cs typeface="AvenirNext LT Pro Regular"/>
              </a:rPr>
              <a:t>Then, </a:t>
            </a:r>
            <a:r>
              <a:rPr sz="1800" spc="-5" dirty="0">
                <a:latin typeface="AvenirNext LT Pro Regular"/>
                <a:cs typeface="AvenirNext LT Pro Regular"/>
              </a:rPr>
              <a:t>you can </a:t>
            </a:r>
            <a:r>
              <a:rPr sz="1800" spc="-10" dirty="0">
                <a:latin typeface="AvenirNext LT Pro Regular"/>
                <a:cs typeface="AvenirNext LT Pro Regular"/>
              </a:rPr>
              <a:t>measure </a:t>
            </a:r>
            <a:r>
              <a:rPr sz="1800" spc="-5" dirty="0">
                <a:latin typeface="AvenirNext LT Pro Regular"/>
                <a:cs typeface="AvenirNext LT Pro Regular"/>
              </a:rPr>
              <a:t>and optimize along the way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achieve your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objectives.”</a:t>
            </a:r>
            <a:endParaRPr sz="18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 marR="171450">
              <a:lnSpc>
                <a:spcPct val="100000"/>
              </a:lnSpc>
            </a:pP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“If</a:t>
            </a:r>
            <a:r>
              <a:rPr sz="1800" spc="3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 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are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going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point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out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potentially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negative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impact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of</a:t>
            </a:r>
            <a:r>
              <a:rPr sz="1800" spc="2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campaign</a:t>
            </a:r>
            <a:r>
              <a:rPr sz="1800" spc="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(which</a:t>
            </a:r>
            <a:r>
              <a:rPr sz="1800" spc="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is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honest and</a:t>
            </a:r>
            <a:r>
              <a:rPr sz="1800" spc="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good), </a:t>
            </a:r>
            <a:r>
              <a:rPr sz="1800" spc="-434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you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should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also</a:t>
            </a:r>
            <a:r>
              <a:rPr sz="1800" spc="-1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provide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solution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or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a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rationale</a:t>
            </a:r>
            <a:r>
              <a:rPr sz="180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to</a:t>
            </a:r>
            <a:r>
              <a:rPr sz="1800" spc="-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overcome</a:t>
            </a:r>
            <a:r>
              <a:rPr sz="1800" spc="-20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 </a:t>
            </a:r>
            <a:r>
              <a:rPr sz="1800" spc="-35" dirty="0">
                <a:solidFill>
                  <a:srgbClr val="927026"/>
                </a:solidFill>
                <a:latin typeface="AvenirNext LT Pro Regular"/>
                <a:cs typeface="AvenirNext LT Pro Regular"/>
              </a:rPr>
              <a:t>it.”</a:t>
            </a:r>
            <a:endParaRPr sz="1800" dirty="0">
              <a:solidFill>
                <a:srgbClr val="927026"/>
              </a:solidFill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“Results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objectives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should</a:t>
            </a:r>
            <a:r>
              <a:rPr sz="1800" dirty="0">
                <a:latin typeface="AvenirNext LT Pro Regular"/>
                <a:cs typeface="AvenirNext LT Pro Regular"/>
              </a:rPr>
              <a:t> be closely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linked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efficiently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measure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outcome.”</a:t>
            </a:r>
            <a:endParaRPr sz="18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605" y="5224518"/>
            <a:ext cx="11198225" cy="1377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venirNext LT Pro Bold"/>
                <a:cs typeface="AvenirNext LT Pro Bold"/>
              </a:rPr>
              <a:t>Questions?</a:t>
            </a:r>
            <a:r>
              <a:rPr sz="3000" b="1" spc="-35" dirty="0">
                <a:latin typeface="AvenirNext LT Pro Bold"/>
                <a:cs typeface="AvenirNext LT Pro Bold"/>
              </a:rPr>
              <a:t> </a:t>
            </a:r>
            <a:r>
              <a:rPr sz="3000" b="1" dirty="0">
                <a:latin typeface="AvenirNext LT Pro Bold"/>
                <a:cs typeface="AvenirNext LT Pro Bold"/>
              </a:rPr>
              <a:t>Email</a:t>
            </a:r>
            <a:r>
              <a:rPr sz="3000" b="1" spc="-5" dirty="0">
                <a:latin typeface="AvenirNext LT Pro Bold"/>
                <a:cs typeface="AvenirNext LT Pro Bold"/>
              </a:rPr>
              <a:t> </a:t>
            </a:r>
            <a:r>
              <a:rPr sz="3000" b="1" u="sng" spc="-10" dirty="0">
                <a:solidFill>
                  <a:srgbClr val="927026"/>
                </a:solidFill>
                <a:uFill>
                  <a:solidFill>
                    <a:srgbClr val="898D8F"/>
                  </a:solidFill>
                </a:uFill>
                <a:latin typeface="AvenirNext LT Pro Bold"/>
                <a:cs typeface="AvenirNext LT Pro 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collegiate@effie.org</a:t>
            </a:r>
            <a:endParaRPr sz="30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 marL="38100" marR="30480">
              <a:lnSpc>
                <a:spcPts val="1510"/>
              </a:lnSpc>
              <a:spcBef>
                <a:spcPts val="2530"/>
              </a:spcBef>
            </a:pPr>
            <a:r>
              <a:rPr sz="1400" spc="30" dirty="0">
                <a:latin typeface="AvenirNext LT Pro Regular"/>
                <a:cs typeface="AvenirNext LT Pro Regular"/>
              </a:rPr>
              <a:t>Disclaimer:</a:t>
            </a:r>
            <a:r>
              <a:rPr sz="1400" spc="6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The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insights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presented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this</a:t>
            </a:r>
            <a:r>
              <a:rPr sz="1400" spc="2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guide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come</a:t>
            </a:r>
            <a:r>
              <a:rPr sz="1400" spc="2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directly from</a:t>
            </a:r>
            <a:r>
              <a:rPr sz="1400" spc="-5" dirty="0">
                <a:latin typeface="AvenirNext LT Pro Regular"/>
                <a:cs typeface="AvenirNext LT Pro Regular"/>
              </a:rPr>
              <a:t> the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lang="en-US" sz="1400" spc="20" dirty="0">
                <a:latin typeface="AvenirNext LT Pro Regular"/>
                <a:cs typeface="AvenirNext LT Pro Regular"/>
              </a:rPr>
              <a:t>Effie Collegiate </a:t>
            </a:r>
            <a:r>
              <a:rPr sz="1400" spc="-15" dirty="0">
                <a:latin typeface="AvenirNext LT Pro Regular"/>
                <a:cs typeface="AvenirNext LT Pro Regular"/>
              </a:rPr>
              <a:t>jury.</a:t>
            </a:r>
            <a:r>
              <a:rPr sz="1400" spc="28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These statements</a:t>
            </a:r>
            <a:r>
              <a:rPr sz="1400" spc="35" dirty="0">
                <a:latin typeface="AvenirNext LT Pro Regular"/>
                <a:cs typeface="AvenirNext LT Pro Regular"/>
              </a:rPr>
              <a:t> </a:t>
            </a:r>
            <a:r>
              <a:rPr sz="1400" spc="5" dirty="0">
                <a:latin typeface="AvenirNext LT Pro Regular"/>
                <a:cs typeface="AvenirNext LT Pro Regular"/>
              </a:rPr>
              <a:t>do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not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represent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opinions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of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The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Effie</a:t>
            </a:r>
            <a:r>
              <a:rPr sz="1350" spc="-7" baseline="24691" dirty="0">
                <a:latin typeface="AvenirNext LT Pro Regular"/>
                <a:cs typeface="AvenirNext LT Pro Regular"/>
              </a:rPr>
              <a:t>® </a:t>
            </a:r>
            <a:r>
              <a:rPr sz="1350" baseline="24691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Awards organization,</a:t>
            </a:r>
            <a:r>
              <a:rPr sz="1400" spc="-3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board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of</a:t>
            </a:r>
            <a:r>
              <a:rPr sz="1400" spc="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directors,</a:t>
            </a:r>
            <a:r>
              <a:rPr sz="1400" spc="-6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steering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committee,</a:t>
            </a:r>
            <a:r>
              <a:rPr sz="1400" spc="-4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or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staff</a:t>
            </a:r>
            <a:r>
              <a:rPr lang="en-US" sz="1400" spc="50" dirty="0">
                <a:latin typeface="AvenirNext LT Pro Regular"/>
                <a:cs typeface="AvenirNext LT Pro Regular"/>
              </a:rPr>
              <a:t>.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lang="en-US" sz="1400" spc="-10" dirty="0">
                <a:latin typeface="AvenirNext LT Pro Regular"/>
                <a:cs typeface="AvenirNext LT Pro Regular"/>
              </a:rPr>
              <a:t>A</a:t>
            </a:r>
            <a:r>
              <a:rPr sz="1400" spc="-10" dirty="0">
                <a:latin typeface="AvenirNext LT Pro Regular"/>
                <a:cs typeface="AvenirNext LT Pro Regular"/>
              </a:rPr>
              <a:t>ll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comments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data presented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–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except</a:t>
            </a:r>
            <a:r>
              <a:rPr sz="1400" dirty="0">
                <a:latin typeface="AvenirNext LT Pro Regular"/>
                <a:cs typeface="AvenirNext LT Pro Regular"/>
              </a:rPr>
              <a:t> for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specified Effie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advice </a:t>
            </a:r>
            <a:r>
              <a:rPr sz="1400" dirty="0">
                <a:latin typeface="AvenirNext LT Pro Regular"/>
                <a:cs typeface="AvenirNext LT Pro Regular"/>
              </a:rPr>
              <a:t>– </a:t>
            </a:r>
            <a:r>
              <a:rPr sz="1400" spc="-15" dirty="0">
                <a:latin typeface="AvenirNext LT Pro Regular"/>
                <a:cs typeface="AvenirNext LT Pro Regular"/>
              </a:rPr>
              <a:t>are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straight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from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 </a:t>
            </a:r>
            <a:r>
              <a:rPr sz="1400" dirty="0">
                <a:latin typeface="AvenirNext LT Pro Regular"/>
                <a:cs typeface="AvenirNext LT Pro Regular"/>
              </a:rPr>
              <a:t>industry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executives who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dedicated</a:t>
            </a:r>
            <a:r>
              <a:rPr sz="1400" spc="-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their time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to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serve </a:t>
            </a:r>
            <a:r>
              <a:rPr sz="1400" spc="-5" dirty="0">
                <a:latin typeface="AvenirNext LT Pro Regular"/>
                <a:cs typeface="AvenirNext LT Pro Regular"/>
              </a:rPr>
              <a:t>on the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Effie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Collegiate Jury.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Wishing</a:t>
            </a:r>
            <a:r>
              <a:rPr spc="10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spc="-5" dirty="0"/>
              <a:t>success</a:t>
            </a:r>
          </a:p>
          <a:p>
            <a:pPr algn="ctr">
              <a:lnSpc>
                <a:spcPct val="100000"/>
              </a:lnSpc>
            </a:pPr>
            <a:r>
              <a:rPr dirty="0"/>
              <a:t>in</a:t>
            </a:r>
            <a:r>
              <a:rPr spc="-20" dirty="0"/>
              <a:t> </a:t>
            </a:r>
            <a:r>
              <a:rPr spc="-5" dirty="0"/>
              <a:t>this</a:t>
            </a:r>
            <a:r>
              <a:rPr spc="10" dirty="0"/>
              <a:t> </a:t>
            </a:r>
            <a:r>
              <a:rPr spc="-30" dirty="0"/>
              <a:t>year’s</a:t>
            </a:r>
            <a:r>
              <a:rPr spc="10" dirty="0"/>
              <a:t> </a:t>
            </a:r>
            <a:r>
              <a:rPr spc="-5" dirty="0"/>
              <a:t>competition!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2204700" cy="716915"/>
            <a:chOff x="-6350" y="0"/>
            <a:chExt cx="12204700" cy="716915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0" y="0"/>
                  </a:lnTo>
                  <a:lnTo>
                    <a:pt x="12192000" y="6766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12192000" y="676656"/>
                  </a:lnTo>
                  <a:lnTo>
                    <a:pt x="0" y="0"/>
                  </a:lnTo>
                  <a:lnTo>
                    <a:pt x="12192000" y="0"/>
                  </a:lnTo>
                  <a:close/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2139930" cy="704215"/>
            </a:xfrm>
            <a:custGeom>
              <a:avLst/>
              <a:gdLst/>
              <a:ahLst/>
              <a:cxnLst/>
              <a:rect l="l" t="t" r="r" b="b"/>
              <a:pathLst>
                <a:path w="12139930" h="704215">
                  <a:moveTo>
                    <a:pt x="12139383" y="0"/>
                  </a:moveTo>
                  <a:lnTo>
                    <a:pt x="0" y="0"/>
                  </a:lnTo>
                  <a:lnTo>
                    <a:pt x="0" y="704088"/>
                  </a:lnTo>
                  <a:lnTo>
                    <a:pt x="12139383" y="0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12139930" cy="704215"/>
            </a:xfrm>
            <a:custGeom>
              <a:avLst/>
              <a:gdLst/>
              <a:ahLst/>
              <a:cxnLst/>
              <a:rect l="l" t="t" r="r" b="b"/>
              <a:pathLst>
                <a:path w="12139930" h="704215">
                  <a:moveTo>
                    <a:pt x="0" y="0"/>
                  </a:moveTo>
                  <a:lnTo>
                    <a:pt x="0" y="704088"/>
                  </a:lnTo>
                  <a:lnTo>
                    <a:pt x="12139450" y="0"/>
                  </a:lnTo>
                </a:path>
              </a:pathLst>
            </a:custGeom>
            <a:ln w="12700">
              <a:solidFill>
                <a:srgbClr val="3131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722" y="641436"/>
            <a:ext cx="36772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JUDGING</a:t>
            </a:r>
            <a:r>
              <a:rPr sz="3000" spc="-70" dirty="0"/>
              <a:t> </a:t>
            </a:r>
            <a:r>
              <a:rPr sz="3000" spc="-5" dirty="0"/>
              <a:t>PROCESS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-6350" y="0"/>
            <a:ext cx="12204700" cy="689610"/>
            <a:chOff x="-6350" y="0"/>
            <a:chExt cx="12204700" cy="68961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0" y="0"/>
                  </a:lnTo>
                  <a:lnTo>
                    <a:pt x="12192000" y="6766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12192000" y="676656"/>
                  </a:lnTo>
                  <a:lnTo>
                    <a:pt x="0" y="0"/>
                  </a:lnTo>
                  <a:lnTo>
                    <a:pt x="12192000" y="0"/>
                  </a:lnTo>
                  <a:close/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-6350" y="6174994"/>
            <a:ext cx="12204700" cy="689610"/>
            <a:chOff x="-6350" y="6174994"/>
            <a:chExt cx="12204700" cy="689610"/>
          </a:xfrm>
        </p:grpSpPr>
        <p:sp>
          <p:nvSpPr>
            <p:cNvPr id="7" name="object 7"/>
            <p:cNvSpPr/>
            <p:nvPr/>
          </p:nvSpPr>
          <p:spPr>
            <a:xfrm>
              <a:off x="0" y="6181344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09">
                  <a:moveTo>
                    <a:pt x="0" y="0"/>
                  </a:moveTo>
                  <a:lnTo>
                    <a:pt x="0" y="676655"/>
                  </a:lnTo>
                  <a:lnTo>
                    <a:pt x="12192000" y="676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181344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09">
                  <a:moveTo>
                    <a:pt x="0" y="676655"/>
                  </a:moveTo>
                  <a:lnTo>
                    <a:pt x="0" y="0"/>
                  </a:lnTo>
                  <a:lnTo>
                    <a:pt x="12192000" y="676655"/>
                  </a:lnTo>
                  <a:lnTo>
                    <a:pt x="0" y="676655"/>
                  </a:lnTo>
                  <a:close/>
                </a:path>
              </a:pathLst>
            </a:custGeom>
            <a:ln w="12700">
              <a:solidFill>
                <a:srgbClr val="3131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13224" y="4381059"/>
            <a:ext cx="684530" cy="702945"/>
            <a:chOff x="613224" y="4381059"/>
            <a:chExt cx="684530" cy="702945"/>
          </a:xfrm>
        </p:grpSpPr>
        <p:sp>
          <p:nvSpPr>
            <p:cNvPr id="10" name="object 10"/>
            <p:cNvSpPr/>
            <p:nvPr/>
          </p:nvSpPr>
          <p:spPr>
            <a:xfrm>
              <a:off x="613219" y="4381068"/>
              <a:ext cx="684530" cy="702945"/>
            </a:xfrm>
            <a:custGeom>
              <a:avLst/>
              <a:gdLst/>
              <a:ahLst/>
              <a:cxnLst/>
              <a:rect l="l" t="t" r="r" b="b"/>
              <a:pathLst>
                <a:path w="684530" h="702945">
                  <a:moveTo>
                    <a:pt x="219925" y="405904"/>
                  </a:moveTo>
                  <a:lnTo>
                    <a:pt x="214160" y="377380"/>
                  </a:lnTo>
                  <a:lnTo>
                    <a:pt x="198450" y="354088"/>
                  </a:lnTo>
                  <a:lnTo>
                    <a:pt x="175158" y="338378"/>
                  </a:lnTo>
                  <a:lnTo>
                    <a:pt x="146621" y="332613"/>
                  </a:lnTo>
                  <a:lnTo>
                    <a:pt x="118084" y="338378"/>
                  </a:lnTo>
                  <a:lnTo>
                    <a:pt x="94780" y="354088"/>
                  </a:lnTo>
                  <a:lnTo>
                    <a:pt x="79070" y="377380"/>
                  </a:lnTo>
                  <a:lnTo>
                    <a:pt x="73304" y="405904"/>
                  </a:lnTo>
                  <a:lnTo>
                    <a:pt x="79070" y="434428"/>
                  </a:lnTo>
                  <a:lnTo>
                    <a:pt x="94780" y="457733"/>
                  </a:lnTo>
                  <a:lnTo>
                    <a:pt x="118084" y="473430"/>
                  </a:lnTo>
                  <a:lnTo>
                    <a:pt x="146621" y="479196"/>
                  </a:lnTo>
                  <a:lnTo>
                    <a:pt x="175158" y="473430"/>
                  </a:lnTo>
                  <a:lnTo>
                    <a:pt x="198450" y="457733"/>
                  </a:lnTo>
                  <a:lnTo>
                    <a:pt x="214160" y="434428"/>
                  </a:lnTo>
                  <a:lnTo>
                    <a:pt x="219925" y="405904"/>
                  </a:lnTo>
                  <a:close/>
                </a:path>
                <a:path w="684530" h="702945">
                  <a:moveTo>
                    <a:pt x="265722" y="536181"/>
                  </a:moveTo>
                  <a:lnTo>
                    <a:pt x="263842" y="534200"/>
                  </a:lnTo>
                  <a:lnTo>
                    <a:pt x="260350" y="530059"/>
                  </a:lnTo>
                  <a:lnTo>
                    <a:pt x="247700" y="523252"/>
                  </a:lnTo>
                  <a:lnTo>
                    <a:pt x="207302" y="508495"/>
                  </a:lnTo>
                  <a:lnTo>
                    <a:pt x="162280" y="499960"/>
                  </a:lnTo>
                  <a:lnTo>
                    <a:pt x="146989" y="499071"/>
                  </a:lnTo>
                  <a:lnTo>
                    <a:pt x="131673" y="499643"/>
                  </a:lnTo>
                  <a:lnTo>
                    <a:pt x="86690" y="508495"/>
                  </a:lnTo>
                  <a:lnTo>
                    <a:pt x="49377" y="522414"/>
                  </a:lnTo>
                  <a:lnTo>
                    <a:pt x="15074" y="542683"/>
                  </a:lnTo>
                  <a:lnTo>
                    <a:pt x="0" y="572071"/>
                  </a:lnTo>
                  <a:lnTo>
                    <a:pt x="0" y="645833"/>
                  </a:lnTo>
                  <a:lnTo>
                    <a:pt x="162915" y="645833"/>
                  </a:lnTo>
                  <a:lnTo>
                    <a:pt x="162915" y="629069"/>
                  </a:lnTo>
                  <a:lnTo>
                    <a:pt x="164706" y="613473"/>
                  </a:lnTo>
                  <a:lnTo>
                    <a:pt x="189306" y="574713"/>
                  </a:lnTo>
                  <a:lnTo>
                    <a:pt x="227241" y="551624"/>
                  </a:lnTo>
                  <a:lnTo>
                    <a:pt x="246164" y="543153"/>
                  </a:lnTo>
                  <a:lnTo>
                    <a:pt x="265722" y="536181"/>
                  </a:lnTo>
                  <a:close/>
                </a:path>
                <a:path w="684530" h="702945">
                  <a:moveTo>
                    <a:pt x="372579" y="316128"/>
                  </a:moveTo>
                  <a:lnTo>
                    <a:pt x="312369" y="316128"/>
                  </a:lnTo>
                  <a:lnTo>
                    <a:pt x="315239" y="327240"/>
                  </a:lnTo>
                  <a:lnTo>
                    <a:pt x="321805" y="336207"/>
                  </a:lnTo>
                  <a:lnTo>
                    <a:pt x="331152" y="342201"/>
                  </a:lnTo>
                  <a:lnTo>
                    <a:pt x="342417" y="344398"/>
                  </a:lnTo>
                  <a:lnTo>
                    <a:pt x="353707" y="342201"/>
                  </a:lnTo>
                  <a:lnTo>
                    <a:pt x="363080" y="336207"/>
                  </a:lnTo>
                  <a:lnTo>
                    <a:pt x="369658" y="327240"/>
                  </a:lnTo>
                  <a:lnTo>
                    <a:pt x="372579" y="316128"/>
                  </a:lnTo>
                  <a:close/>
                </a:path>
                <a:path w="684530" h="702945">
                  <a:moveTo>
                    <a:pt x="398106" y="275831"/>
                  </a:moveTo>
                  <a:lnTo>
                    <a:pt x="391782" y="269506"/>
                  </a:lnTo>
                  <a:lnTo>
                    <a:pt x="383971" y="269506"/>
                  </a:lnTo>
                  <a:lnTo>
                    <a:pt x="293166" y="269506"/>
                  </a:lnTo>
                  <a:lnTo>
                    <a:pt x="286829" y="275831"/>
                  </a:lnTo>
                  <a:lnTo>
                    <a:pt x="286829" y="291439"/>
                  </a:lnTo>
                  <a:lnTo>
                    <a:pt x="293166" y="297764"/>
                  </a:lnTo>
                  <a:lnTo>
                    <a:pt x="391782" y="297764"/>
                  </a:lnTo>
                  <a:lnTo>
                    <a:pt x="398106" y="291439"/>
                  </a:lnTo>
                  <a:lnTo>
                    <a:pt x="398106" y="275831"/>
                  </a:lnTo>
                  <a:close/>
                </a:path>
                <a:path w="684530" h="702945">
                  <a:moveTo>
                    <a:pt x="398576" y="98437"/>
                  </a:moveTo>
                  <a:lnTo>
                    <a:pt x="346849" y="108699"/>
                  </a:lnTo>
                  <a:lnTo>
                    <a:pt x="346849" y="52374"/>
                  </a:lnTo>
                  <a:lnTo>
                    <a:pt x="297002" y="149682"/>
                  </a:lnTo>
                  <a:lnTo>
                    <a:pt x="346849" y="138379"/>
                  </a:lnTo>
                  <a:lnTo>
                    <a:pt x="346849" y="193675"/>
                  </a:lnTo>
                  <a:lnTo>
                    <a:pt x="398576" y="98437"/>
                  </a:lnTo>
                  <a:close/>
                </a:path>
                <a:path w="684530" h="702945">
                  <a:moveTo>
                    <a:pt x="462940" y="123685"/>
                  </a:moveTo>
                  <a:lnTo>
                    <a:pt x="462838" y="119062"/>
                  </a:lnTo>
                  <a:lnTo>
                    <a:pt x="452983" y="73088"/>
                  </a:lnTo>
                  <a:lnTo>
                    <a:pt x="435140" y="46990"/>
                  </a:lnTo>
                  <a:lnTo>
                    <a:pt x="435140" y="119062"/>
                  </a:lnTo>
                  <a:lnTo>
                    <a:pt x="435051" y="123685"/>
                  </a:lnTo>
                  <a:lnTo>
                    <a:pt x="425462" y="161810"/>
                  </a:lnTo>
                  <a:lnTo>
                    <a:pt x="412813" y="180390"/>
                  </a:lnTo>
                  <a:lnTo>
                    <a:pt x="405155" y="190220"/>
                  </a:lnTo>
                  <a:lnTo>
                    <a:pt x="398081" y="200469"/>
                  </a:lnTo>
                  <a:lnTo>
                    <a:pt x="391617" y="211112"/>
                  </a:lnTo>
                  <a:lnTo>
                    <a:pt x="385762" y="222123"/>
                  </a:lnTo>
                  <a:lnTo>
                    <a:pt x="299173" y="222123"/>
                  </a:lnTo>
                  <a:lnTo>
                    <a:pt x="272034" y="180390"/>
                  </a:lnTo>
                  <a:lnTo>
                    <a:pt x="267373" y="174663"/>
                  </a:lnTo>
                  <a:lnTo>
                    <a:pt x="263093" y="168363"/>
                  </a:lnTo>
                  <a:lnTo>
                    <a:pt x="250431" y="130771"/>
                  </a:lnTo>
                  <a:lnTo>
                    <a:pt x="249796" y="119062"/>
                  </a:lnTo>
                  <a:lnTo>
                    <a:pt x="257517" y="83451"/>
                  </a:lnTo>
                  <a:lnTo>
                    <a:pt x="277444" y="54419"/>
                  </a:lnTo>
                  <a:lnTo>
                    <a:pt x="306717" y="34823"/>
                  </a:lnTo>
                  <a:lnTo>
                    <a:pt x="342417" y="27508"/>
                  </a:lnTo>
                  <a:lnTo>
                    <a:pt x="378142" y="34823"/>
                  </a:lnTo>
                  <a:lnTo>
                    <a:pt x="407428" y="54419"/>
                  </a:lnTo>
                  <a:lnTo>
                    <a:pt x="427393" y="83451"/>
                  </a:lnTo>
                  <a:lnTo>
                    <a:pt x="435140" y="119062"/>
                  </a:lnTo>
                  <a:lnTo>
                    <a:pt x="435140" y="46990"/>
                  </a:lnTo>
                  <a:lnTo>
                    <a:pt x="427075" y="35191"/>
                  </a:lnTo>
                  <a:lnTo>
                    <a:pt x="415620" y="27508"/>
                  </a:lnTo>
                  <a:lnTo>
                    <a:pt x="388962" y="9588"/>
                  </a:lnTo>
                  <a:lnTo>
                    <a:pt x="342417" y="0"/>
                  </a:lnTo>
                  <a:lnTo>
                    <a:pt x="296011" y="9537"/>
                  </a:lnTo>
                  <a:lnTo>
                    <a:pt x="257975" y="35039"/>
                  </a:lnTo>
                  <a:lnTo>
                    <a:pt x="232054" y="72771"/>
                  </a:lnTo>
                  <a:lnTo>
                    <a:pt x="221996" y="119062"/>
                  </a:lnTo>
                  <a:lnTo>
                    <a:pt x="222034" y="123685"/>
                  </a:lnTo>
                  <a:lnTo>
                    <a:pt x="230390" y="165417"/>
                  </a:lnTo>
                  <a:lnTo>
                    <a:pt x="251307" y="199707"/>
                  </a:lnTo>
                  <a:lnTo>
                    <a:pt x="259372" y="210515"/>
                  </a:lnTo>
                  <a:lnTo>
                    <a:pt x="266776" y="221767"/>
                  </a:lnTo>
                  <a:lnTo>
                    <a:pt x="273519" y="233438"/>
                  </a:lnTo>
                  <a:lnTo>
                    <a:pt x="281152" y="248615"/>
                  </a:lnTo>
                  <a:lnTo>
                    <a:pt x="284353" y="250621"/>
                  </a:lnTo>
                  <a:lnTo>
                    <a:pt x="287870" y="250659"/>
                  </a:lnTo>
                  <a:lnTo>
                    <a:pt x="397167" y="250659"/>
                  </a:lnTo>
                  <a:lnTo>
                    <a:pt x="400685" y="250621"/>
                  </a:lnTo>
                  <a:lnTo>
                    <a:pt x="403872" y="248615"/>
                  </a:lnTo>
                  <a:lnTo>
                    <a:pt x="411518" y="233438"/>
                  </a:lnTo>
                  <a:lnTo>
                    <a:pt x="418058" y="222123"/>
                  </a:lnTo>
                  <a:lnTo>
                    <a:pt x="418261" y="221767"/>
                  </a:lnTo>
                  <a:lnTo>
                    <a:pt x="425678" y="210515"/>
                  </a:lnTo>
                  <a:lnTo>
                    <a:pt x="433730" y="199707"/>
                  </a:lnTo>
                  <a:lnTo>
                    <a:pt x="440042" y="191858"/>
                  </a:lnTo>
                  <a:lnTo>
                    <a:pt x="445643" y="183489"/>
                  </a:lnTo>
                  <a:lnTo>
                    <a:pt x="460476" y="144894"/>
                  </a:lnTo>
                  <a:lnTo>
                    <a:pt x="462153" y="134353"/>
                  </a:lnTo>
                  <a:lnTo>
                    <a:pt x="462940" y="123685"/>
                  </a:lnTo>
                  <a:close/>
                </a:path>
                <a:path w="684530" h="702945">
                  <a:moveTo>
                    <a:pt x="488759" y="629069"/>
                  </a:moveTo>
                  <a:lnTo>
                    <a:pt x="457708" y="588314"/>
                  </a:lnTo>
                  <a:lnTo>
                    <a:pt x="421690" y="571144"/>
                  </a:lnTo>
                  <a:lnTo>
                    <a:pt x="372605" y="558876"/>
                  </a:lnTo>
                  <a:lnTo>
                    <a:pt x="342138" y="556158"/>
                  </a:lnTo>
                  <a:lnTo>
                    <a:pt x="326821" y="556704"/>
                  </a:lnTo>
                  <a:lnTo>
                    <a:pt x="281838" y="565569"/>
                  </a:lnTo>
                  <a:lnTo>
                    <a:pt x="244487" y="579450"/>
                  </a:lnTo>
                  <a:lnTo>
                    <a:pt x="210223" y="599770"/>
                  </a:lnTo>
                  <a:lnTo>
                    <a:pt x="195516" y="629069"/>
                  </a:lnTo>
                  <a:lnTo>
                    <a:pt x="195516" y="702348"/>
                  </a:lnTo>
                  <a:lnTo>
                    <a:pt x="488759" y="702348"/>
                  </a:lnTo>
                  <a:lnTo>
                    <a:pt x="488759" y="629069"/>
                  </a:lnTo>
                  <a:close/>
                </a:path>
                <a:path w="684530" h="702945">
                  <a:moveTo>
                    <a:pt x="610971" y="405904"/>
                  </a:moveTo>
                  <a:lnTo>
                    <a:pt x="605205" y="377380"/>
                  </a:lnTo>
                  <a:lnTo>
                    <a:pt x="589495" y="354088"/>
                  </a:lnTo>
                  <a:lnTo>
                    <a:pt x="566204" y="338378"/>
                  </a:lnTo>
                  <a:lnTo>
                    <a:pt x="537667" y="332613"/>
                  </a:lnTo>
                  <a:lnTo>
                    <a:pt x="509130" y="338378"/>
                  </a:lnTo>
                  <a:lnTo>
                    <a:pt x="485825" y="354088"/>
                  </a:lnTo>
                  <a:lnTo>
                    <a:pt x="470115" y="377380"/>
                  </a:lnTo>
                  <a:lnTo>
                    <a:pt x="464350" y="405904"/>
                  </a:lnTo>
                  <a:lnTo>
                    <a:pt x="470115" y="434428"/>
                  </a:lnTo>
                  <a:lnTo>
                    <a:pt x="485825" y="457733"/>
                  </a:lnTo>
                  <a:lnTo>
                    <a:pt x="509130" y="473430"/>
                  </a:lnTo>
                  <a:lnTo>
                    <a:pt x="537667" y="479196"/>
                  </a:lnTo>
                  <a:lnTo>
                    <a:pt x="566204" y="473430"/>
                  </a:lnTo>
                  <a:lnTo>
                    <a:pt x="589495" y="457733"/>
                  </a:lnTo>
                  <a:lnTo>
                    <a:pt x="605205" y="434428"/>
                  </a:lnTo>
                  <a:lnTo>
                    <a:pt x="610971" y="405904"/>
                  </a:lnTo>
                  <a:close/>
                </a:path>
                <a:path w="684530" h="702945">
                  <a:moveTo>
                    <a:pt x="684276" y="572071"/>
                  </a:moveTo>
                  <a:lnTo>
                    <a:pt x="653148" y="531266"/>
                  </a:lnTo>
                  <a:lnTo>
                    <a:pt x="617181" y="514083"/>
                  </a:lnTo>
                  <a:lnTo>
                    <a:pt x="568121" y="501840"/>
                  </a:lnTo>
                  <a:lnTo>
                    <a:pt x="537667" y="499071"/>
                  </a:lnTo>
                  <a:lnTo>
                    <a:pt x="522338" y="499643"/>
                  </a:lnTo>
                  <a:lnTo>
                    <a:pt x="477354" y="508495"/>
                  </a:lnTo>
                  <a:lnTo>
                    <a:pt x="435127" y="524802"/>
                  </a:lnTo>
                  <a:lnTo>
                    <a:pt x="419785" y="534860"/>
                  </a:lnTo>
                  <a:lnTo>
                    <a:pt x="418553" y="536092"/>
                  </a:lnTo>
                  <a:lnTo>
                    <a:pt x="458152" y="551141"/>
                  </a:lnTo>
                  <a:lnTo>
                    <a:pt x="493941" y="573773"/>
                  </a:lnTo>
                  <a:lnTo>
                    <a:pt x="519849" y="613029"/>
                  </a:lnTo>
                  <a:lnTo>
                    <a:pt x="521550" y="629069"/>
                  </a:lnTo>
                  <a:lnTo>
                    <a:pt x="521550" y="645833"/>
                  </a:lnTo>
                  <a:lnTo>
                    <a:pt x="684276" y="645833"/>
                  </a:lnTo>
                  <a:lnTo>
                    <a:pt x="684276" y="5720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056" y="4770670"/>
              <a:ext cx="146618" cy="146575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6331089" y="2593198"/>
            <a:ext cx="584835" cy="753745"/>
          </a:xfrm>
          <a:custGeom>
            <a:avLst/>
            <a:gdLst/>
            <a:ahLst/>
            <a:cxnLst/>
            <a:rect l="l" t="t" r="r" b="b"/>
            <a:pathLst>
              <a:path w="584834" h="753744">
                <a:moveTo>
                  <a:pt x="235559" y="273177"/>
                </a:moveTo>
                <a:lnTo>
                  <a:pt x="113068" y="273177"/>
                </a:lnTo>
                <a:lnTo>
                  <a:pt x="113068" y="310870"/>
                </a:lnTo>
                <a:lnTo>
                  <a:pt x="235559" y="310870"/>
                </a:lnTo>
                <a:lnTo>
                  <a:pt x="235559" y="273177"/>
                </a:lnTo>
                <a:close/>
              </a:path>
              <a:path w="584834" h="753744">
                <a:moveTo>
                  <a:pt x="471131" y="574624"/>
                </a:moveTo>
                <a:lnTo>
                  <a:pt x="113068" y="574624"/>
                </a:lnTo>
                <a:lnTo>
                  <a:pt x="113068" y="612305"/>
                </a:lnTo>
                <a:lnTo>
                  <a:pt x="471131" y="612305"/>
                </a:lnTo>
                <a:lnTo>
                  <a:pt x="471131" y="574624"/>
                </a:lnTo>
                <a:close/>
              </a:path>
              <a:path w="584834" h="753744">
                <a:moveTo>
                  <a:pt x="471131" y="499262"/>
                </a:moveTo>
                <a:lnTo>
                  <a:pt x="113068" y="499262"/>
                </a:lnTo>
                <a:lnTo>
                  <a:pt x="113068" y="536943"/>
                </a:lnTo>
                <a:lnTo>
                  <a:pt x="471131" y="536943"/>
                </a:lnTo>
                <a:lnTo>
                  <a:pt x="471131" y="499262"/>
                </a:lnTo>
                <a:close/>
              </a:path>
              <a:path w="584834" h="753744">
                <a:moveTo>
                  <a:pt x="471131" y="423900"/>
                </a:moveTo>
                <a:lnTo>
                  <a:pt x="113068" y="423900"/>
                </a:lnTo>
                <a:lnTo>
                  <a:pt x="113068" y="461581"/>
                </a:lnTo>
                <a:lnTo>
                  <a:pt x="471131" y="461581"/>
                </a:lnTo>
                <a:lnTo>
                  <a:pt x="471131" y="423900"/>
                </a:lnTo>
                <a:close/>
              </a:path>
              <a:path w="584834" h="753744">
                <a:moveTo>
                  <a:pt x="471131" y="348538"/>
                </a:moveTo>
                <a:lnTo>
                  <a:pt x="113068" y="348538"/>
                </a:lnTo>
                <a:lnTo>
                  <a:pt x="113068" y="386219"/>
                </a:lnTo>
                <a:lnTo>
                  <a:pt x="471131" y="386219"/>
                </a:lnTo>
                <a:lnTo>
                  <a:pt x="471131" y="348538"/>
                </a:lnTo>
                <a:close/>
              </a:path>
              <a:path w="584834" h="753744">
                <a:moveTo>
                  <a:pt x="584212" y="207238"/>
                </a:moveTo>
                <a:lnTo>
                  <a:pt x="573506" y="197827"/>
                </a:lnTo>
                <a:lnTo>
                  <a:pt x="527672" y="157505"/>
                </a:lnTo>
                <a:lnTo>
                  <a:pt x="527672" y="254342"/>
                </a:lnTo>
                <a:lnTo>
                  <a:pt x="527672" y="697077"/>
                </a:lnTo>
                <a:lnTo>
                  <a:pt x="56527" y="697077"/>
                </a:lnTo>
                <a:lnTo>
                  <a:pt x="56527" y="56527"/>
                </a:lnTo>
                <a:lnTo>
                  <a:pt x="292100" y="56527"/>
                </a:lnTo>
                <a:lnTo>
                  <a:pt x="292100" y="254342"/>
                </a:lnTo>
                <a:lnTo>
                  <a:pt x="527672" y="254342"/>
                </a:lnTo>
                <a:lnTo>
                  <a:pt x="527672" y="157505"/>
                </a:lnTo>
                <a:lnTo>
                  <a:pt x="466420" y="103619"/>
                </a:lnTo>
                <a:lnTo>
                  <a:pt x="466420" y="197827"/>
                </a:lnTo>
                <a:lnTo>
                  <a:pt x="348640" y="197827"/>
                </a:lnTo>
                <a:lnTo>
                  <a:pt x="348640" y="80073"/>
                </a:lnTo>
                <a:lnTo>
                  <a:pt x="466420" y="197827"/>
                </a:lnTo>
                <a:lnTo>
                  <a:pt x="466420" y="103619"/>
                </a:lnTo>
                <a:lnTo>
                  <a:pt x="439661" y="80073"/>
                </a:lnTo>
                <a:lnTo>
                  <a:pt x="412889" y="56527"/>
                </a:lnTo>
                <a:lnTo>
                  <a:pt x="348640" y="0"/>
                </a:lnTo>
                <a:lnTo>
                  <a:pt x="0" y="0"/>
                </a:lnTo>
                <a:lnTo>
                  <a:pt x="0" y="753605"/>
                </a:lnTo>
                <a:lnTo>
                  <a:pt x="584212" y="753605"/>
                </a:lnTo>
                <a:lnTo>
                  <a:pt x="584212" y="697077"/>
                </a:lnTo>
                <a:lnTo>
                  <a:pt x="584212" y="207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sz="half" idx="2"/>
          </p:nvPr>
        </p:nvSpPr>
        <p:spPr>
          <a:xfrm>
            <a:off x="552151" y="1385111"/>
            <a:ext cx="5027930" cy="39497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Phases</a:t>
            </a:r>
            <a:r>
              <a:rPr spc="-2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" dirty="0"/>
              <a:t>Judging</a:t>
            </a:r>
          </a:p>
          <a:p>
            <a:pPr>
              <a:lnSpc>
                <a:spcPct val="100000"/>
              </a:lnSpc>
            </a:pPr>
            <a:endParaRPr sz="2100" dirty="0"/>
          </a:p>
          <a:p>
            <a:pPr marL="1132840">
              <a:lnSpc>
                <a:spcPct val="100000"/>
              </a:lnSpc>
              <a:spcBef>
                <a:spcPts val="1540"/>
              </a:spcBef>
            </a:pPr>
            <a:r>
              <a:rPr sz="1600" b="0" spc="-15" dirty="0">
                <a:latin typeface="AvenirNext LT Pro Regular"/>
                <a:cs typeface="AvenirNext LT Pro Regular"/>
              </a:rPr>
              <a:t>Round</a:t>
            </a:r>
            <a:r>
              <a:rPr sz="1600" b="0" spc="-80" dirty="0">
                <a:latin typeface="AvenirNext LT Pro Regular"/>
                <a:cs typeface="AvenirNext LT Pro Regular"/>
              </a:rPr>
              <a:t> </a:t>
            </a:r>
            <a:r>
              <a:rPr sz="1600" b="0" spc="-5" dirty="0">
                <a:latin typeface="AvenirNext LT Pro Regular"/>
                <a:cs typeface="AvenirNext LT Pro Regular"/>
              </a:rPr>
              <a:t>One</a:t>
            </a:r>
            <a:r>
              <a:rPr sz="1600" b="0" spc="-65" dirty="0">
                <a:latin typeface="AvenirNext LT Pro Regular"/>
                <a:cs typeface="AvenirNext LT Pro Regular"/>
              </a:rPr>
              <a:t> </a:t>
            </a:r>
            <a:r>
              <a:rPr sz="1600" b="0" spc="-10" dirty="0">
                <a:latin typeface="AvenirNext LT Pro Regular"/>
                <a:cs typeface="AvenirNext LT Pro Regular"/>
              </a:rPr>
              <a:t>(Online</a:t>
            </a:r>
            <a:r>
              <a:rPr sz="1600" b="0" spc="-65" dirty="0">
                <a:latin typeface="AvenirNext LT Pro Regular"/>
                <a:cs typeface="AvenirNext LT Pro Regular"/>
              </a:rPr>
              <a:t> </a:t>
            </a:r>
            <a:r>
              <a:rPr sz="1600" b="0" spc="-10" dirty="0">
                <a:latin typeface="AvenirNext LT Pro Regular"/>
                <a:cs typeface="AvenirNext LT Pro Regular"/>
              </a:rPr>
              <a:t>Judging)</a:t>
            </a:r>
            <a:endParaRPr sz="1600" dirty="0">
              <a:latin typeface="AvenirNext LT Pro Regular"/>
              <a:cs typeface="AvenirNext LT Pro Regular"/>
            </a:endParaRPr>
          </a:p>
          <a:p>
            <a:pPr marL="1132840" marR="506095">
              <a:lnSpc>
                <a:spcPct val="100000"/>
              </a:lnSpc>
              <a:spcBef>
                <a:spcPts val="1689"/>
              </a:spcBef>
            </a:pPr>
            <a:r>
              <a:rPr sz="1400" b="0" spc="-5" dirty="0">
                <a:latin typeface="AvenirNext LT Pro Regular"/>
                <a:cs typeface="AvenirNext LT Pro Regular"/>
              </a:rPr>
              <a:t>Online</a:t>
            </a:r>
            <a:r>
              <a:rPr sz="1400" b="0" spc="-2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Judging</a:t>
            </a:r>
            <a:r>
              <a:rPr sz="1400" b="0" spc="-25" dirty="0">
                <a:latin typeface="AvenirNext LT Pro Regular"/>
                <a:cs typeface="AvenirNext LT Pro Regular"/>
              </a:rPr>
              <a:t> </a:t>
            </a:r>
            <a:r>
              <a:rPr sz="1400" b="0" spc="-5" dirty="0">
                <a:latin typeface="AvenirNext LT Pro Regular"/>
                <a:cs typeface="AvenirNext LT Pro Regular"/>
              </a:rPr>
              <a:t>is</a:t>
            </a:r>
            <a:r>
              <a:rPr sz="1400" b="0" dirty="0">
                <a:latin typeface="AvenirNext LT Pro Regular"/>
                <a:cs typeface="AvenirNext LT Pro Regular"/>
              </a:rPr>
              <a:t> done</a:t>
            </a:r>
            <a:r>
              <a:rPr sz="1400" b="0" spc="-10" dirty="0">
                <a:latin typeface="AvenirNext LT Pro Regular"/>
                <a:cs typeface="AvenirNext LT Pro Regular"/>
              </a:rPr>
              <a:t> </a:t>
            </a:r>
            <a:r>
              <a:rPr sz="1400" b="0" spc="-5" dirty="0">
                <a:latin typeface="AvenirNext LT Pro Regular"/>
                <a:cs typeface="AvenirNext LT Pro Regular"/>
              </a:rPr>
              <a:t>independently</a:t>
            </a:r>
            <a:r>
              <a:rPr sz="1400" b="0" spc="-2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by </a:t>
            </a:r>
            <a:r>
              <a:rPr sz="1400" b="0" spc="-335" dirty="0">
                <a:latin typeface="AvenirNext LT Pro Regular"/>
                <a:cs typeface="AvenirNext LT Pro Regular"/>
              </a:rPr>
              <a:t> </a:t>
            </a:r>
            <a:r>
              <a:rPr sz="1400" b="0" spc="-5" dirty="0">
                <a:latin typeface="AvenirNext LT Pro Regular"/>
                <a:cs typeface="AvenirNext LT Pro Regular"/>
              </a:rPr>
              <a:t>marketing professionals </a:t>
            </a:r>
            <a:r>
              <a:rPr sz="1400" b="0" spc="-10" dirty="0">
                <a:latin typeface="AvenirNext LT Pro Regular"/>
                <a:cs typeface="AvenirNext LT Pro Regular"/>
              </a:rPr>
              <a:t>from across </a:t>
            </a:r>
            <a:r>
              <a:rPr sz="1400" b="0" spc="-5" dirty="0">
                <a:latin typeface="AvenirNext LT Pro Regular"/>
                <a:cs typeface="AvenirNext LT Pro Regular"/>
              </a:rPr>
              <a:t>the </a:t>
            </a:r>
            <a:r>
              <a:rPr sz="1400" b="0" dirty="0">
                <a:latin typeface="AvenirNext LT Pro Regular"/>
                <a:cs typeface="AvenirNext LT Pro Regular"/>
              </a:rPr>
              <a:t> </a:t>
            </a:r>
            <a:r>
              <a:rPr sz="1400" b="0" spc="-10" dirty="0">
                <a:latin typeface="AvenirNext LT Pro Regular"/>
                <a:cs typeface="AvenirNext LT Pro Regular"/>
              </a:rPr>
              <a:t>country. </a:t>
            </a:r>
            <a:r>
              <a:rPr sz="1400" b="0" spc="-5" dirty="0">
                <a:latin typeface="AvenirNext LT Pro Regular"/>
                <a:cs typeface="AvenirNext LT Pro Regular"/>
              </a:rPr>
              <a:t>Each entry is reviewed </a:t>
            </a:r>
            <a:r>
              <a:rPr sz="1400" b="0" dirty="0">
                <a:latin typeface="AvenirNext LT Pro Regular"/>
                <a:cs typeface="AvenirNext LT Pro Regular"/>
              </a:rPr>
              <a:t>by </a:t>
            </a:r>
            <a:r>
              <a:rPr sz="1400" b="0" spc="-10" dirty="0">
                <a:latin typeface="AvenirNext LT Pro Regular"/>
                <a:cs typeface="AvenirNext LT Pro Regular"/>
              </a:rPr>
              <a:t>at least </a:t>
            </a:r>
            <a:r>
              <a:rPr sz="1400" b="0" spc="-335" dirty="0">
                <a:latin typeface="AvenirNext LT Pro Regular"/>
                <a:cs typeface="AvenirNext LT Pro Regular"/>
              </a:rPr>
              <a:t> </a:t>
            </a:r>
            <a:r>
              <a:rPr lang="en-US" sz="1400" b="0" dirty="0">
                <a:latin typeface="AvenirNext LT Pro Regular"/>
                <a:cs typeface="AvenirNext LT Pro Regular"/>
              </a:rPr>
              <a:t>five</a:t>
            </a:r>
            <a:r>
              <a:rPr sz="1400" b="0" spc="-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judges.</a:t>
            </a:r>
            <a:endParaRPr sz="14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</a:pPr>
            <a:endParaRPr sz="16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AvenirNext LT Pro Regular"/>
              <a:cs typeface="AvenirNext LT Pro Regular"/>
            </a:endParaRPr>
          </a:p>
          <a:p>
            <a:pPr marL="1132840">
              <a:lnSpc>
                <a:spcPct val="100000"/>
              </a:lnSpc>
            </a:pPr>
            <a:r>
              <a:rPr sz="1600" b="0" spc="20" dirty="0">
                <a:latin typeface="AvenirNext LT Pro Regular"/>
                <a:cs typeface="AvenirNext LT Pro Regular"/>
              </a:rPr>
              <a:t>Round</a:t>
            </a:r>
            <a:r>
              <a:rPr sz="1600" b="0" spc="-90" dirty="0">
                <a:latin typeface="AvenirNext LT Pro Regular"/>
                <a:cs typeface="AvenirNext LT Pro Regular"/>
              </a:rPr>
              <a:t> </a:t>
            </a:r>
            <a:r>
              <a:rPr sz="1600" b="0" spc="-30" dirty="0">
                <a:latin typeface="AvenirNext LT Pro Regular"/>
                <a:cs typeface="AvenirNext LT Pro Regular"/>
              </a:rPr>
              <a:t>Two</a:t>
            </a:r>
            <a:r>
              <a:rPr sz="1600" b="0" spc="-45" dirty="0">
                <a:latin typeface="AvenirNext LT Pro Regular"/>
                <a:cs typeface="AvenirNext LT Pro Regular"/>
              </a:rPr>
              <a:t> </a:t>
            </a:r>
            <a:r>
              <a:rPr sz="1600" b="0" spc="30" dirty="0">
                <a:latin typeface="AvenirNext LT Pro Regular"/>
                <a:cs typeface="AvenirNext LT Pro Regular"/>
              </a:rPr>
              <a:t>(Group</a:t>
            </a:r>
            <a:r>
              <a:rPr sz="1600" b="0" spc="-90" dirty="0">
                <a:latin typeface="AvenirNext LT Pro Regular"/>
                <a:cs typeface="AvenirNext LT Pro Regular"/>
              </a:rPr>
              <a:t> </a:t>
            </a:r>
            <a:r>
              <a:rPr sz="1600" b="0" spc="35" dirty="0">
                <a:latin typeface="AvenirNext LT Pro Regular"/>
                <a:cs typeface="AvenirNext LT Pro Regular"/>
              </a:rPr>
              <a:t>Judging)</a:t>
            </a:r>
            <a:endParaRPr sz="1600" dirty="0">
              <a:latin typeface="AvenirNext LT Pro Regular"/>
              <a:cs typeface="AvenirNext LT Pro Regular"/>
            </a:endParaRPr>
          </a:p>
          <a:p>
            <a:pPr marL="1132840" marR="5080">
              <a:lnSpc>
                <a:spcPct val="100000"/>
              </a:lnSpc>
              <a:spcBef>
                <a:spcPts val="1685"/>
              </a:spcBef>
            </a:pPr>
            <a:r>
              <a:rPr sz="1400" b="0" dirty="0">
                <a:latin typeface="AvenirNext LT Pro Regular"/>
                <a:cs typeface="AvenirNext LT Pro Regular"/>
              </a:rPr>
              <a:t>Round </a:t>
            </a:r>
            <a:r>
              <a:rPr sz="1400" b="0" spc="-45" dirty="0">
                <a:latin typeface="AvenirNext LT Pro Regular"/>
                <a:cs typeface="AvenirNext LT Pro Regular"/>
              </a:rPr>
              <a:t>Two </a:t>
            </a:r>
            <a:r>
              <a:rPr sz="1400" b="0" dirty="0">
                <a:latin typeface="AvenirNext LT Pro Regular"/>
                <a:cs typeface="AvenirNext LT Pro Regular"/>
              </a:rPr>
              <a:t>Judging brings together 10-15 </a:t>
            </a:r>
            <a:r>
              <a:rPr sz="1400" b="0" spc="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judges</a:t>
            </a:r>
            <a:r>
              <a:rPr sz="1400" b="0" spc="-40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to</a:t>
            </a:r>
            <a:r>
              <a:rPr sz="1400" b="0" spc="-10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discuss</a:t>
            </a:r>
            <a:r>
              <a:rPr sz="1400" b="0" spc="-10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and</a:t>
            </a:r>
            <a:r>
              <a:rPr sz="1400" b="0" spc="-10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review</a:t>
            </a:r>
            <a:r>
              <a:rPr sz="1400" b="0" spc="-1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entries</a:t>
            </a:r>
            <a:r>
              <a:rPr sz="1400" b="0" spc="-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as</a:t>
            </a:r>
            <a:r>
              <a:rPr sz="1400" b="0" spc="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a</a:t>
            </a:r>
            <a:r>
              <a:rPr sz="1400" b="0" spc="-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group. </a:t>
            </a:r>
            <a:r>
              <a:rPr sz="1400" b="0" spc="-33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A select group of entries are evaluated in order </a:t>
            </a:r>
            <a:r>
              <a:rPr sz="1400" b="0" spc="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to</a:t>
            </a:r>
            <a:r>
              <a:rPr sz="1400" b="0" spc="-30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determine</a:t>
            </a:r>
            <a:r>
              <a:rPr sz="1400" b="0" spc="-25" dirty="0">
                <a:latin typeface="AvenirNext LT Pro Regular"/>
                <a:cs typeface="AvenirNext LT Pro Regular"/>
              </a:rPr>
              <a:t> </a:t>
            </a:r>
            <a:r>
              <a:rPr sz="1400" b="0" dirty="0">
                <a:latin typeface="AvenirNext LT Pro Regular"/>
                <a:cs typeface="AvenirNext LT Pro Regular"/>
              </a:rPr>
              <a:t>the</a:t>
            </a:r>
            <a:r>
              <a:rPr sz="1400" b="0" spc="-10" dirty="0">
                <a:latin typeface="AvenirNext LT Pro Regular"/>
                <a:cs typeface="AvenirNext LT Pro Regular"/>
              </a:rPr>
              <a:t> </a:t>
            </a:r>
            <a:r>
              <a:rPr sz="1400" b="0" spc="-5" dirty="0">
                <a:latin typeface="AvenirNext LT Pro Regular"/>
                <a:cs typeface="AvenirNext LT Pro Regular"/>
              </a:rPr>
              <a:t>semi-finalists.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66173" y="2177910"/>
            <a:ext cx="4356100" cy="313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95"/>
              </a:spcBef>
            </a:pPr>
            <a:r>
              <a:rPr sz="1600" spc="10" dirty="0">
                <a:latin typeface="AvenirNext LT Pro Regular"/>
                <a:cs typeface="AvenirNext LT Pro Regular"/>
              </a:rPr>
              <a:t>Semi-Finalist</a:t>
            </a:r>
            <a:r>
              <a:rPr sz="1600" spc="-25" dirty="0">
                <a:latin typeface="AvenirNext LT Pro Regular"/>
                <a:cs typeface="AvenirNext LT Pro Regular"/>
              </a:rPr>
              <a:t> </a:t>
            </a:r>
            <a:r>
              <a:rPr sz="1600" spc="5" dirty="0">
                <a:latin typeface="AvenirNext LT Pro Regular"/>
                <a:cs typeface="AvenirNext LT Pro Regular"/>
              </a:rPr>
              <a:t>Review</a:t>
            </a:r>
            <a:endParaRPr sz="1600" dirty="0">
              <a:latin typeface="AvenirNext LT Pro Regular"/>
              <a:cs typeface="AvenirNext LT Pro Regular"/>
            </a:endParaRPr>
          </a:p>
          <a:p>
            <a:pPr marL="12700" marR="5080">
              <a:lnSpc>
                <a:spcPct val="100000"/>
              </a:lnSpc>
              <a:spcBef>
                <a:spcPts val="1685"/>
              </a:spcBef>
            </a:pPr>
            <a:r>
              <a:rPr sz="1400" dirty="0">
                <a:latin typeface="AvenirNext LT Pro Regular"/>
                <a:cs typeface="AvenirNext LT Pro Regular"/>
              </a:rPr>
              <a:t>Members </a:t>
            </a:r>
            <a:r>
              <a:rPr sz="1400" spc="-5" dirty="0">
                <a:latin typeface="AvenirNext LT Pro Regular"/>
                <a:cs typeface="AvenirNext LT Pro Regular"/>
              </a:rPr>
              <a:t>of the Sponsor Brand </a:t>
            </a:r>
            <a:r>
              <a:rPr sz="1400" spc="-10" dirty="0">
                <a:latin typeface="AvenirNext LT Pro Regular"/>
                <a:cs typeface="AvenirNext LT Pro Regular"/>
              </a:rPr>
              <a:t>team </a:t>
            </a:r>
            <a:r>
              <a:rPr sz="1400" spc="-5" dirty="0">
                <a:latin typeface="AvenirNext LT Pro Regular"/>
                <a:cs typeface="AvenirNext LT Pro Regular"/>
              </a:rPr>
              <a:t>individually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evaluate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</a:t>
            </a:r>
            <a:r>
              <a:rPr sz="1400" spc="-10" dirty="0">
                <a:latin typeface="AvenirNext LT Pro Regular"/>
                <a:cs typeface="AvenirNext LT Pro Regular"/>
              </a:rPr>
              <a:t>collaboratively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discuss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semi-finalists.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 the </a:t>
            </a:r>
            <a:r>
              <a:rPr sz="1400" dirty="0">
                <a:latin typeface="AvenirNext LT Pro Regular"/>
                <a:cs typeface="AvenirNext LT Pro Regular"/>
              </a:rPr>
              <a:t>end, </a:t>
            </a:r>
            <a:r>
              <a:rPr sz="1400" spc="-5" dirty="0">
                <a:latin typeface="AvenirNext LT Pro Regular"/>
                <a:cs typeface="AvenirNext LT Pro Regular"/>
              </a:rPr>
              <a:t>two finalist teams </a:t>
            </a:r>
            <a:r>
              <a:rPr sz="1400" spc="-15" dirty="0">
                <a:latin typeface="AvenirNext LT Pro Regular"/>
                <a:cs typeface="AvenirNext LT Pro Regular"/>
              </a:rPr>
              <a:t>are </a:t>
            </a:r>
            <a:r>
              <a:rPr sz="1400" spc="-5" dirty="0">
                <a:latin typeface="AvenirNext LT Pro Regular"/>
                <a:cs typeface="AvenirNext LT Pro Regular"/>
              </a:rPr>
              <a:t>chosen to present </a:t>
            </a:r>
            <a:r>
              <a:rPr sz="1400" spc="-10" dirty="0">
                <a:latin typeface="AvenirNext LT Pro Regular"/>
                <a:cs typeface="AvenirNext LT Pro Regular"/>
              </a:rPr>
              <a:t>at </a:t>
            </a:r>
            <a:r>
              <a:rPr sz="1400" spc="-5" dirty="0">
                <a:latin typeface="AvenirNext LT Pro Regular"/>
                <a:cs typeface="AvenirNext LT Pro Regular"/>
              </a:rPr>
              <a:t> 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Brand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20" dirty="0">
                <a:latin typeface="AvenirNext LT Pro Regular"/>
                <a:cs typeface="AvenirNext LT Pro Regular"/>
              </a:rPr>
              <a:t>team’s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HQ.</a:t>
            </a:r>
          </a:p>
          <a:p>
            <a:pPr>
              <a:lnSpc>
                <a:spcPct val="100000"/>
              </a:lnSpc>
            </a:pPr>
            <a:endParaRPr sz="1600" dirty="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 dirty="0">
              <a:latin typeface="AvenirNext LT Pro Regular"/>
              <a:cs typeface="AvenirNext LT Pro Regular"/>
            </a:endParaRPr>
          </a:p>
          <a:p>
            <a:pPr marL="15240">
              <a:lnSpc>
                <a:spcPct val="100000"/>
              </a:lnSpc>
            </a:pPr>
            <a:r>
              <a:rPr sz="1600" spc="30" dirty="0">
                <a:latin typeface="AvenirNext LT Pro Regular"/>
                <a:cs typeface="AvenirNext LT Pro Regular"/>
              </a:rPr>
              <a:t>Student</a:t>
            </a:r>
            <a:r>
              <a:rPr sz="1600" spc="40" dirty="0">
                <a:latin typeface="AvenirNext LT Pro Regular"/>
                <a:cs typeface="AvenirNext LT Pro Regular"/>
              </a:rPr>
              <a:t> </a:t>
            </a:r>
            <a:r>
              <a:rPr sz="1600" spc="25" dirty="0">
                <a:latin typeface="AvenirNext LT Pro Regular"/>
                <a:cs typeface="AvenirNext LT Pro Regular"/>
              </a:rPr>
              <a:t>Presentation</a:t>
            </a:r>
            <a:endParaRPr sz="1600" dirty="0">
              <a:latin typeface="AvenirNext LT Pro Regular"/>
              <a:cs typeface="AvenirNext LT Pro Regular"/>
            </a:endParaRPr>
          </a:p>
          <a:p>
            <a:pPr marL="12700" marR="52705">
              <a:lnSpc>
                <a:spcPct val="100000"/>
              </a:lnSpc>
              <a:spcBef>
                <a:spcPts val="169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finalist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teams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are invited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to pitch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their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ideas </a:t>
            </a:r>
            <a:r>
              <a:rPr sz="1400" spc="-10" dirty="0">
                <a:latin typeface="AvenirNext LT Pro Regular"/>
                <a:cs typeface="AvenirNext LT Pro Regular"/>
              </a:rPr>
              <a:t>to </a:t>
            </a:r>
            <a:r>
              <a:rPr sz="1400" spc="-5" dirty="0">
                <a:latin typeface="AvenirNext LT Pro Regular"/>
                <a:cs typeface="AvenirNext LT Pro Regular"/>
              </a:rPr>
              <a:t> the </a:t>
            </a:r>
            <a:r>
              <a:rPr sz="1400" spc="-10" dirty="0">
                <a:latin typeface="AvenirNext LT Pro Regular"/>
                <a:cs typeface="AvenirNext LT Pro Regular"/>
              </a:rPr>
              <a:t>Brand team. Students </a:t>
            </a:r>
            <a:r>
              <a:rPr sz="1400" spc="-5" dirty="0">
                <a:latin typeface="AvenirNext LT Pro Regular"/>
                <a:cs typeface="AvenirNext LT Pro Regular"/>
              </a:rPr>
              <a:t>not </a:t>
            </a:r>
            <a:r>
              <a:rPr sz="1400" spc="-10" dirty="0">
                <a:latin typeface="AvenirNext LT Pro Regular"/>
                <a:cs typeface="AvenirNext LT Pro Regular"/>
              </a:rPr>
              <a:t>only gain </a:t>
            </a:r>
            <a:r>
              <a:rPr sz="1400" dirty="0">
                <a:latin typeface="AvenirNext LT Pro Regular"/>
                <a:cs typeface="AvenirNext LT Pro Regular"/>
              </a:rPr>
              <a:t>experience in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presenting marketing ideas, but also </a:t>
            </a:r>
            <a:r>
              <a:rPr sz="1400" spc="-5" dirty="0">
                <a:latin typeface="AvenirNext LT Pro Regular"/>
                <a:cs typeface="AvenirNext LT Pro Regular"/>
              </a:rPr>
              <a:t>get to network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with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 sponsoring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brand.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0321" y="2601175"/>
            <a:ext cx="867410" cy="527685"/>
          </a:xfrm>
          <a:custGeom>
            <a:avLst/>
            <a:gdLst/>
            <a:ahLst/>
            <a:cxnLst/>
            <a:rect l="l" t="t" r="r" b="b"/>
            <a:pathLst>
              <a:path w="867410" h="527685">
                <a:moveTo>
                  <a:pt x="565365" y="216662"/>
                </a:moveTo>
                <a:lnTo>
                  <a:pt x="563854" y="207238"/>
                </a:lnTo>
                <a:lnTo>
                  <a:pt x="558647" y="174967"/>
                </a:lnTo>
                <a:lnTo>
                  <a:pt x="543979" y="146634"/>
                </a:lnTo>
                <a:lnTo>
                  <a:pt x="543979" y="207238"/>
                </a:lnTo>
                <a:lnTo>
                  <a:pt x="543979" y="226072"/>
                </a:lnTo>
                <a:lnTo>
                  <a:pt x="535279" y="260731"/>
                </a:lnTo>
                <a:lnTo>
                  <a:pt x="516547" y="290169"/>
                </a:lnTo>
                <a:lnTo>
                  <a:pt x="489610" y="312318"/>
                </a:lnTo>
                <a:lnTo>
                  <a:pt x="456260" y="325170"/>
                </a:lnTo>
                <a:lnTo>
                  <a:pt x="467575" y="311899"/>
                </a:lnTo>
                <a:lnTo>
                  <a:pt x="474535" y="303720"/>
                </a:lnTo>
                <a:lnTo>
                  <a:pt x="488937" y="279704"/>
                </a:lnTo>
                <a:lnTo>
                  <a:pt x="499198" y="253644"/>
                </a:lnTo>
                <a:lnTo>
                  <a:pt x="505066" y="226072"/>
                </a:lnTo>
                <a:lnTo>
                  <a:pt x="543979" y="226072"/>
                </a:lnTo>
                <a:lnTo>
                  <a:pt x="543979" y="207238"/>
                </a:lnTo>
                <a:lnTo>
                  <a:pt x="505066" y="207238"/>
                </a:lnTo>
                <a:lnTo>
                  <a:pt x="499198" y="179730"/>
                </a:lnTo>
                <a:lnTo>
                  <a:pt x="488988" y="153720"/>
                </a:lnTo>
                <a:lnTo>
                  <a:pt x="486130" y="148932"/>
                </a:lnTo>
                <a:lnTo>
                  <a:pt x="486130" y="207238"/>
                </a:lnTo>
                <a:lnTo>
                  <a:pt x="486130" y="226072"/>
                </a:lnTo>
                <a:lnTo>
                  <a:pt x="480555" y="249910"/>
                </a:lnTo>
                <a:lnTo>
                  <a:pt x="471347" y="272427"/>
                </a:lnTo>
                <a:lnTo>
                  <a:pt x="458724" y="293230"/>
                </a:lnTo>
                <a:lnTo>
                  <a:pt x="442874" y="311899"/>
                </a:lnTo>
                <a:lnTo>
                  <a:pt x="442874" y="310857"/>
                </a:lnTo>
                <a:lnTo>
                  <a:pt x="442874" y="226072"/>
                </a:lnTo>
                <a:lnTo>
                  <a:pt x="486130" y="226072"/>
                </a:lnTo>
                <a:lnTo>
                  <a:pt x="486130" y="207238"/>
                </a:lnTo>
                <a:lnTo>
                  <a:pt x="442874" y="207238"/>
                </a:lnTo>
                <a:lnTo>
                  <a:pt x="442874" y="122453"/>
                </a:lnTo>
                <a:lnTo>
                  <a:pt x="442874" y="121323"/>
                </a:lnTo>
                <a:lnTo>
                  <a:pt x="458736" y="140017"/>
                </a:lnTo>
                <a:lnTo>
                  <a:pt x="471360" y="160832"/>
                </a:lnTo>
                <a:lnTo>
                  <a:pt x="480568" y="183375"/>
                </a:lnTo>
                <a:lnTo>
                  <a:pt x="486130" y="207238"/>
                </a:lnTo>
                <a:lnTo>
                  <a:pt x="486130" y="148932"/>
                </a:lnTo>
                <a:lnTo>
                  <a:pt x="474687" y="129717"/>
                </a:lnTo>
                <a:lnTo>
                  <a:pt x="467601" y="121323"/>
                </a:lnTo>
                <a:lnTo>
                  <a:pt x="456539" y="108229"/>
                </a:lnTo>
                <a:lnTo>
                  <a:pt x="489788" y="121132"/>
                </a:lnTo>
                <a:lnTo>
                  <a:pt x="516636" y="143281"/>
                </a:lnTo>
                <a:lnTo>
                  <a:pt x="535305" y="172656"/>
                </a:lnTo>
                <a:lnTo>
                  <a:pt x="543979" y="207238"/>
                </a:lnTo>
                <a:lnTo>
                  <a:pt x="543979" y="146634"/>
                </a:lnTo>
                <a:lnTo>
                  <a:pt x="539915" y="138772"/>
                </a:lnTo>
                <a:lnTo>
                  <a:pt x="511365" y="110223"/>
                </a:lnTo>
                <a:lnTo>
                  <a:pt x="507517" y="108229"/>
                </a:lnTo>
                <a:lnTo>
                  <a:pt x="506780" y="107861"/>
                </a:lnTo>
                <a:lnTo>
                  <a:pt x="475145" y="91503"/>
                </a:lnTo>
                <a:lnTo>
                  <a:pt x="433451" y="84772"/>
                </a:lnTo>
                <a:lnTo>
                  <a:pt x="424027" y="86296"/>
                </a:lnTo>
                <a:lnTo>
                  <a:pt x="424027" y="122453"/>
                </a:lnTo>
                <a:lnTo>
                  <a:pt x="424027" y="207238"/>
                </a:lnTo>
                <a:lnTo>
                  <a:pt x="424027" y="226072"/>
                </a:lnTo>
                <a:lnTo>
                  <a:pt x="424027" y="310857"/>
                </a:lnTo>
                <a:lnTo>
                  <a:pt x="412343" y="296748"/>
                </a:lnTo>
                <a:lnTo>
                  <a:pt x="412343" y="325551"/>
                </a:lnTo>
                <a:lnTo>
                  <a:pt x="378421" y="312966"/>
                </a:lnTo>
                <a:lnTo>
                  <a:pt x="350951" y="290791"/>
                </a:lnTo>
                <a:lnTo>
                  <a:pt x="331825" y="261137"/>
                </a:lnTo>
                <a:lnTo>
                  <a:pt x="322922" y="226072"/>
                </a:lnTo>
                <a:lnTo>
                  <a:pt x="363258" y="226072"/>
                </a:lnTo>
                <a:lnTo>
                  <a:pt x="369176" y="253758"/>
                </a:lnTo>
                <a:lnTo>
                  <a:pt x="379501" y="279908"/>
                </a:lnTo>
                <a:lnTo>
                  <a:pt x="393979" y="304012"/>
                </a:lnTo>
                <a:lnTo>
                  <a:pt x="412343" y="325551"/>
                </a:lnTo>
                <a:lnTo>
                  <a:pt x="412343" y="296748"/>
                </a:lnTo>
                <a:lnTo>
                  <a:pt x="408673" y="292315"/>
                </a:lnTo>
                <a:lnTo>
                  <a:pt x="396455" y="271754"/>
                </a:lnTo>
                <a:lnTo>
                  <a:pt x="387565" y="249542"/>
                </a:lnTo>
                <a:lnTo>
                  <a:pt x="382193" y="226072"/>
                </a:lnTo>
                <a:lnTo>
                  <a:pt x="424027" y="226072"/>
                </a:lnTo>
                <a:lnTo>
                  <a:pt x="424027" y="207238"/>
                </a:lnTo>
                <a:lnTo>
                  <a:pt x="382193" y="207238"/>
                </a:lnTo>
                <a:lnTo>
                  <a:pt x="387540" y="183769"/>
                </a:lnTo>
                <a:lnTo>
                  <a:pt x="396430" y="161556"/>
                </a:lnTo>
                <a:lnTo>
                  <a:pt x="408660" y="140982"/>
                </a:lnTo>
                <a:lnTo>
                  <a:pt x="424027" y="122453"/>
                </a:lnTo>
                <a:lnTo>
                  <a:pt x="424027" y="86296"/>
                </a:lnTo>
                <a:lnTo>
                  <a:pt x="412153" y="88214"/>
                </a:lnTo>
                <a:lnTo>
                  <a:pt x="412153" y="107861"/>
                </a:lnTo>
                <a:lnTo>
                  <a:pt x="393865" y="129400"/>
                </a:lnTo>
                <a:lnTo>
                  <a:pt x="379450" y="153479"/>
                </a:lnTo>
                <a:lnTo>
                  <a:pt x="369163" y="179603"/>
                </a:lnTo>
                <a:lnTo>
                  <a:pt x="363258" y="207238"/>
                </a:lnTo>
                <a:lnTo>
                  <a:pt x="322922" y="207238"/>
                </a:lnTo>
                <a:lnTo>
                  <a:pt x="331800" y="172224"/>
                </a:lnTo>
                <a:lnTo>
                  <a:pt x="350875" y="142595"/>
                </a:lnTo>
                <a:lnTo>
                  <a:pt x="378294" y="120434"/>
                </a:lnTo>
                <a:lnTo>
                  <a:pt x="412153" y="107861"/>
                </a:lnTo>
                <a:lnTo>
                  <a:pt x="412153" y="88214"/>
                </a:lnTo>
                <a:lnTo>
                  <a:pt x="355549" y="110223"/>
                </a:lnTo>
                <a:lnTo>
                  <a:pt x="326986" y="138772"/>
                </a:lnTo>
                <a:lnTo>
                  <a:pt x="308254" y="174967"/>
                </a:lnTo>
                <a:lnTo>
                  <a:pt x="301536" y="216662"/>
                </a:lnTo>
                <a:lnTo>
                  <a:pt x="308254" y="258343"/>
                </a:lnTo>
                <a:lnTo>
                  <a:pt x="326986" y="294551"/>
                </a:lnTo>
                <a:lnTo>
                  <a:pt x="355549" y="323088"/>
                </a:lnTo>
                <a:lnTo>
                  <a:pt x="391756" y="341820"/>
                </a:lnTo>
                <a:lnTo>
                  <a:pt x="433451" y="348538"/>
                </a:lnTo>
                <a:lnTo>
                  <a:pt x="475145" y="341820"/>
                </a:lnTo>
                <a:lnTo>
                  <a:pt x="506603" y="325551"/>
                </a:lnTo>
                <a:lnTo>
                  <a:pt x="507326" y="325170"/>
                </a:lnTo>
                <a:lnTo>
                  <a:pt x="511365" y="323088"/>
                </a:lnTo>
                <a:lnTo>
                  <a:pt x="539915" y="294551"/>
                </a:lnTo>
                <a:lnTo>
                  <a:pt x="558647" y="258343"/>
                </a:lnTo>
                <a:lnTo>
                  <a:pt x="563854" y="226072"/>
                </a:lnTo>
                <a:lnTo>
                  <a:pt x="565365" y="216662"/>
                </a:lnTo>
                <a:close/>
              </a:path>
              <a:path w="867410" h="527685">
                <a:moveTo>
                  <a:pt x="753821" y="37680"/>
                </a:moveTo>
                <a:lnTo>
                  <a:pt x="750862" y="23012"/>
                </a:lnTo>
                <a:lnTo>
                  <a:pt x="742784" y="11036"/>
                </a:lnTo>
                <a:lnTo>
                  <a:pt x="730808" y="2959"/>
                </a:lnTo>
                <a:lnTo>
                  <a:pt x="716140" y="0"/>
                </a:lnTo>
                <a:lnTo>
                  <a:pt x="697293" y="0"/>
                </a:lnTo>
                <a:lnTo>
                  <a:pt x="697293" y="56515"/>
                </a:lnTo>
                <a:lnTo>
                  <a:pt x="697293" y="376796"/>
                </a:lnTo>
                <a:lnTo>
                  <a:pt x="169608" y="376796"/>
                </a:lnTo>
                <a:lnTo>
                  <a:pt x="169608" y="56515"/>
                </a:lnTo>
                <a:lnTo>
                  <a:pt x="697293" y="56515"/>
                </a:lnTo>
                <a:lnTo>
                  <a:pt x="697293" y="0"/>
                </a:lnTo>
                <a:lnTo>
                  <a:pt x="150761" y="0"/>
                </a:lnTo>
                <a:lnTo>
                  <a:pt x="136093" y="2959"/>
                </a:lnTo>
                <a:lnTo>
                  <a:pt x="124117" y="11036"/>
                </a:lnTo>
                <a:lnTo>
                  <a:pt x="116039" y="23012"/>
                </a:lnTo>
                <a:lnTo>
                  <a:pt x="113080" y="37680"/>
                </a:lnTo>
                <a:lnTo>
                  <a:pt x="113080" y="433324"/>
                </a:lnTo>
                <a:lnTo>
                  <a:pt x="753821" y="433324"/>
                </a:lnTo>
                <a:lnTo>
                  <a:pt x="753821" y="376796"/>
                </a:lnTo>
                <a:lnTo>
                  <a:pt x="753821" y="56515"/>
                </a:lnTo>
                <a:lnTo>
                  <a:pt x="753821" y="37680"/>
                </a:lnTo>
                <a:close/>
              </a:path>
              <a:path w="867410" h="527685">
                <a:moveTo>
                  <a:pt x="866902" y="471004"/>
                </a:moveTo>
                <a:lnTo>
                  <a:pt x="489991" y="471004"/>
                </a:lnTo>
                <a:lnTo>
                  <a:pt x="489991" y="480415"/>
                </a:lnTo>
                <a:lnTo>
                  <a:pt x="490308" y="485292"/>
                </a:lnTo>
                <a:lnTo>
                  <a:pt x="486613" y="489521"/>
                </a:lnTo>
                <a:lnTo>
                  <a:pt x="480568" y="489839"/>
                </a:lnTo>
                <a:lnTo>
                  <a:pt x="386334" y="489839"/>
                </a:lnTo>
                <a:lnTo>
                  <a:pt x="381457" y="490156"/>
                </a:lnTo>
                <a:lnTo>
                  <a:pt x="377240" y="486460"/>
                </a:lnTo>
                <a:lnTo>
                  <a:pt x="376910" y="480415"/>
                </a:lnTo>
                <a:lnTo>
                  <a:pt x="376910" y="471004"/>
                </a:lnTo>
                <a:lnTo>
                  <a:pt x="0" y="471004"/>
                </a:lnTo>
                <a:lnTo>
                  <a:pt x="0" y="489839"/>
                </a:lnTo>
                <a:lnTo>
                  <a:pt x="2971" y="504507"/>
                </a:lnTo>
                <a:lnTo>
                  <a:pt x="11049" y="516483"/>
                </a:lnTo>
                <a:lnTo>
                  <a:pt x="23025" y="524560"/>
                </a:lnTo>
                <a:lnTo>
                  <a:pt x="37693" y="527519"/>
                </a:lnTo>
                <a:lnTo>
                  <a:pt x="829208" y="527519"/>
                </a:lnTo>
                <a:lnTo>
                  <a:pt x="843876" y="524560"/>
                </a:lnTo>
                <a:lnTo>
                  <a:pt x="855865" y="516483"/>
                </a:lnTo>
                <a:lnTo>
                  <a:pt x="863942" y="504507"/>
                </a:lnTo>
                <a:lnTo>
                  <a:pt x="866902" y="489839"/>
                </a:lnTo>
                <a:lnTo>
                  <a:pt x="866902" y="4710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99644" y="4386338"/>
            <a:ext cx="716280" cy="706755"/>
          </a:xfrm>
          <a:custGeom>
            <a:avLst/>
            <a:gdLst/>
            <a:ahLst/>
            <a:cxnLst/>
            <a:rect l="l" t="t" r="r" b="b"/>
            <a:pathLst>
              <a:path w="716279" h="706754">
                <a:moveTo>
                  <a:pt x="348640" y="310870"/>
                </a:moveTo>
                <a:lnTo>
                  <a:pt x="188455" y="310870"/>
                </a:lnTo>
                <a:lnTo>
                  <a:pt x="188455" y="348551"/>
                </a:lnTo>
                <a:lnTo>
                  <a:pt x="348640" y="348551"/>
                </a:lnTo>
                <a:lnTo>
                  <a:pt x="348640" y="310870"/>
                </a:lnTo>
                <a:close/>
              </a:path>
              <a:path w="716279" h="706754">
                <a:moveTo>
                  <a:pt x="348640" y="188404"/>
                </a:moveTo>
                <a:lnTo>
                  <a:pt x="188455" y="188404"/>
                </a:lnTo>
                <a:lnTo>
                  <a:pt x="188455" y="226085"/>
                </a:lnTo>
                <a:lnTo>
                  <a:pt x="348640" y="226085"/>
                </a:lnTo>
                <a:lnTo>
                  <a:pt x="348640" y="188404"/>
                </a:lnTo>
                <a:close/>
              </a:path>
              <a:path w="716279" h="706754">
                <a:moveTo>
                  <a:pt x="546519" y="297675"/>
                </a:moveTo>
                <a:lnTo>
                  <a:pt x="520141" y="271297"/>
                </a:lnTo>
                <a:lnTo>
                  <a:pt x="457949" y="333476"/>
                </a:lnTo>
                <a:lnTo>
                  <a:pt x="433451" y="308978"/>
                </a:lnTo>
                <a:lnTo>
                  <a:pt x="407060" y="335356"/>
                </a:lnTo>
                <a:lnTo>
                  <a:pt x="457949" y="386219"/>
                </a:lnTo>
                <a:lnTo>
                  <a:pt x="546519" y="297675"/>
                </a:lnTo>
                <a:close/>
              </a:path>
              <a:path w="716279" h="706754">
                <a:moveTo>
                  <a:pt x="546519" y="175209"/>
                </a:moveTo>
                <a:lnTo>
                  <a:pt x="520141" y="148844"/>
                </a:lnTo>
                <a:lnTo>
                  <a:pt x="457949" y="211010"/>
                </a:lnTo>
                <a:lnTo>
                  <a:pt x="433451" y="186524"/>
                </a:lnTo>
                <a:lnTo>
                  <a:pt x="407060" y="212890"/>
                </a:lnTo>
                <a:lnTo>
                  <a:pt x="457949" y="263766"/>
                </a:lnTo>
                <a:lnTo>
                  <a:pt x="546519" y="175209"/>
                </a:lnTo>
                <a:close/>
              </a:path>
              <a:path w="716279" h="706754">
                <a:moveTo>
                  <a:pt x="716127" y="56527"/>
                </a:moveTo>
                <a:lnTo>
                  <a:pt x="714654" y="49187"/>
                </a:lnTo>
                <a:lnTo>
                  <a:pt x="710615" y="43205"/>
                </a:lnTo>
                <a:lnTo>
                  <a:pt x="704621" y="39166"/>
                </a:lnTo>
                <a:lnTo>
                  <a:pt x="697280" y="37680"/>
                </a:lnTo>
                <a:lnTo>
                  <a:pt x="621906" y="37680"/>
                </a:lnTo>
                <a:lnTo>
                  <a:pt x="621906" y="103632"/>
                </a:lnTo>
                <a:lnTo>
                  <a:pt x="621906" y="442747"/>
                </a:lnTo>
                <a:lnTo>
                  <a:pt x="94221" y="442747"/>
                </a:lnTo>
                <a:lnTo>
                  <a:pt x="94221" y="103632"/>
                </a:lnTo>
                <a:lnTo>
                  <a:pt x="621906" y="103632"/>
                </a:lnTo>
                <a:lnTo>
                  <a:pt x="621906" y="37680"/>
                </a:lnTo>
                <a:lnTo>
                  <a:pt x="376910" y="37680"/>
                </a:lnTo>
                <a:lnTo>
                  <a:pt x="376910" y="18846"/>
                </a:lnTo>
                <a:lnTo>
                  <a:pt x="375424" y="11506"/>
                </a:lnTo>
                <a:lnTo>
                  <a:pt x="371386" y="5524"/>
                </a:lnTo>
                <a:lnTo>
                  <a:pt x="365404" y="1485"/>
                </a:lnTo>
                <a:lnTo>
                  <a:pt x="358063" y="0"/>
                </a:lnTo>
                <a:lnTo>
                  <a:pt x="350723" y="1485"/>
                </a:lnTo>
                <a:lnTo>
                  <a:pt x="344741" y="5524"/>
                </a:lnTo>
                <a:lnTo>
                  <a:pt x="340702" y="11506"/>
                </a:lnTo>
                <a:lnTo>
                  <a:pt x="339217" y="18846"/>
                </a:lnTo>
                <a:lnTo>
                  <a:pt x="339217" y="37680"/>
                </a:lnTo>
                <a:lnTo>
                  <a:pt x="18846" y="37680"/>
                </a:lnTo>
                <a:lnTo>
                  <a:pt x="11506" y="39166"/>
                </a:lnTo>
                <a:lnTo>
                  <a:pt x="5524" y="43205"/>
                </a:lnTo>
                <a:lnTo>
                  <a:pt x="1473" y="49187"/>
                </a:lnTo>
                <a:lnTo>
                  <a:pt x="0" y="56527"/>
                </a:lnTo>
                <a:lnTo>
                  <a:pt x="1473" y="63855"/>
                </a:lnTo>
                <a:lnTo>
                  <a:pt x="5524" y="69850"/>
                </a:lnTo>
                <a:lnTo>
                  <a:pt x="11506" y="73888"/>
                </a:lnTo>
                <a:lnTo>
                  <a:pt x="18846" y="75361"/>
                </a:lnTo>
                <a:lnTo>
                  <a:pt x="37693" y="75361"/>
                </a:lnTo>
                <a:lnTo>
                  <a:pt x="37693" y="461581"/>
                </a:lnTo>
                <a:lnTo>
                  <a:pt x="18846" y="461581"/>
                </a:lnTo>
                <a:lnTo>
                  <a:pt x="11506" y="463067"/>
                </a:lnTo>
                <a:lnTo>
                  <a:pt x="5524" y="467106"/>
                </a:lnTo>
                <a:lnTo>
                  <a:pt x="1473" y="473087"/>
                </a:lnTo>
                <a:lnTo>
                  <a:pt x="0" y="480428"/>
                </a:lnTo>
                <a:lnTo>
                  <a:pt x="1473" y="487756"/>
                </a:lnTo>
                <a:lnTo>
                  <a:pt x="5524" y="493750"/>
                </a:lnTo>
                <a:lnTo>
                  <a:pt x="11506" y="497789"/>
                </a:lnTo>
                <a:lnTo>
                  <a:pt x="18846" y="499262"/>
                </a:lnTo>
                <a:lnTo>
                  <a:pt x="306616" y="499262"/>
                </a:lnTo>
                <a:lnTo>
                  <a:pt x="161785" y="644055"/>
                </a:lnTo>
                <a:lnTo>
                  <a:pt x="157645" y="650290"/>
                </a:lnTo>
                <a:lnTo>
                  <a:pt x="156260" y="657377"/>
                </a:lnTo>
                <a:lnTo>
                  <a:pt x="157645" y="664476"/>
                </a:lnTo>
                <a:lnTo>
                  <a:pt x="161785" y="670712"/>
                </a:lnTo>
                <a:lnTo>
                  <a:pt x="168021" y="674852"/>
                </a:lnTo>
                <a:lnTo>
                  <a:pt x="175120" y="676224"/>
                </a:lnTo>
                <a:lnTo>
                  <a:pt x="182219" y="674852"/>
                </a:lnTo>
                <a:lnTo>
                  <a:pt x="188455" y="670712"/>
                </a:lnTo>
                <a:lnTo>
                  <a:pt x="339217" y="519988"/>
                </a:lnTo>
                <a:lnTo>
                  <a:pt x="339217" y="687666"/>
                </a:lnTo>
                <a:lnTo>
                  <a:pt x="340702" y="694994"/>
                </a:lnTo>
                <a:lnTo>
                  <a:pt x="344741" y="700989"/>
                </a:lnTo>
                <a:lnTo>
                  <a:pt x="350723" y="705027"/>
                </a:lnTo>
                <a:lnTo>
                  <a:pt x="358063" y="706501"/>
                </a:lnTo>
                <a:lnTo>
                  <a:pt x="365404" y="705027"/>
                </a:lnTo>
                <a:lnTo>
                  <a:pt x="371386" y="700989"/>
                </a:lnTo>
                <a:lnTo>
                  <a:pt x="375424" y="694994"/>
                </a:lnTo>
                <a:lnTo>
                  <a:pt x="376910" y="687666"/>
                </a:lnTo>
                <a:lnTo>
                  <a:pt x="376910" y="520268"/>
                </a:lnTo>
                <a:lnTo>
                  <a:pt x="527672" y="670991"/>
                </a:lnTo>
                <a:lnTo>
                  <a:pt x="533920" y="675195"/>
                </a:lnTo>
                <a:lnTo>
                  <a:pt x="541045" y="676617"/>
                </a:lnTo>
                <a:lnTo>
                  <a:pt x="548182" y="675259"/>
                </a:lnTo>
                <a:lnTo>
                  <a:pt x="554482" y="671131"/>
                </a:lnTo>
                <a:lnTo>
                  <a:pt x="558685" y="664883"/>
                </a:lnTo>
                <a:lnTo>
                  <a:pt x="560108" y="657758"/>
                </a:lnTo>
                <a:lnTo>
                  <a:pt x="558749" y="650621"/>
                </a:lnTo>
                <a:lnTo>
                  <a:pt x="554621" y="644334"/>
                </a:lnTo>
                <a:lnTo>
                  <a:pt x="430530" y="520268"/>
                </a:lnTo>
                <a:lnTo>
                  <a:pt x="430237" y="519988"/>
                </a:lnTo>
                <a:lnTo>
                  <a:pt x="409511" y="499262"/>
                </a:lnTo>
                <a:lnTo>
                  <a:pt x="697280" y="499262"/>
                </a:lnTo>
                <a:lnTo>
                  <a:pt x="704621" y="497789"/>
                </a:lnTo>
                <a:lnTo>
                  <a:pt x="710615" y="493750"/>
                </a:lnTo>
                <a:lnTo>
                  <a:pt x="714654" y="487756"/>
                </a:lnTo>
                <a:lnTo>
                  <a:pt x="716127" y="480428"/>
                </a:lnTo>
                <a:lnTo>
                  <a:pt x="714654" y="473087"/>
                </a:lnTo>
                <a:lnTo>
                  <a:pt x="710615" y="467106"/>
                </a:lnTo>
                <a:lnTo>
                  <a:pt x="704621" y="463067"/>
                </a:lnTo>
                <a:lnTo>
                  <a:pt x="697280" y="461581"/>
                </a:lnTo>
                <a:lnTo>
                  <a:pt x="678434" y="461581"/>
                </a:lnTo>
                <a:lnTo>
                  <a:pt x="678434" y="442747"/>
                </a:lnTo>
                <a:lnTo>
                  <a:pt x="678434" y="103632"/>
                </a:lnTo>
                <a:lnTo>
                  <a:pt x="678434" y="75361"/>
                </a:lnTo>
                <a:lnTo>
                  <a:pt x="697280" y="75361"/>
                </a:lnTo>
                <a:lnTo>
                  <a:pt x="704621" y="73888"/>
                </a:lnTo>
                <a:lnTo>
                  <a:pt x="710615" y="69850"/>
                </a:lnTo>
                <a:lnTo>
                  <a:pt x="714654" y="63855"/>
                </a:lnTo>
                <a:lnTo>
                  <a:pt x="716127" y="565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8944" y="578902"/>
            <a:ext cx="36772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JUDGING</a:t>
            </a:r>
            <a:r>
              <a:rPr sz="3000" spc="-70" dirty="0"/>
              <a:t> </a:t>
            </a:r>
            <a:r>
              <a:rPr sz="3000" spc="-5" dirty="0"/>
              <a:t>PROCESS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675620" y="1563456"/>
            <a:ext cx="10400030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venirNext LT Pro Bold"/>
                <a:cs typeface="AvenirNext LT Pro Bold"/>
              </a:rPr>
              <a:t>Scoring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</a:pPr>
            <a:endParaRPr sz="2400" dirty="0">
              <a:latin typeface="AvenirNext LT Pro Bold"/>
              <a:cs typeface="AvenirNext LT Pro Bold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venirNext LT Pro Regular"/>
                <a:cs typeface="AvenirNext LT Pro Regular"/>
              </a:rPr>
              <a:t>Judges </a:t>
            </a:r>
            <a:r>
              <a:rPr sz="1800" spc="-20" dirty="0">
                <a:latin typeface="AvenirNext LT Pro Regular"/>
                <a:cs typeface="AvenirNext LT Pro Regular"/>
              </a:rPr>
              <a:t>are </a:t>
            </a:r>
            <a:r>
              <a:rPr sz="1800" spc="-10" dirty="0">
                <a:latin typeface="AvenirNext LT Pro Regular"/>
                <a:cs typeface="AvenirNext LT Pro Regular"/>
              </a:rPr>
              <a:t>asked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evaluate </a:t>
            </a:r>
            <a:r>
              <a:rPr sz="1800" dirty="0">
                <a:latin typeface="AvenirNext LT Pro Regular"/>
                <a:cs typeface="AvenirNext LT Pro Regular"/>
              </a:rPr>
              <a:t>specific criteria in scoring a </a:t>
            </a:r>
            <a:r>
              <a:rPr sz="1800" spc="-20" dirty="0">
                <a:latin typeface="AvenirNext LT Pro Regular"/>
                <a:cs typeface="AvenirNext LT Pro Regular"/>
              </a:rPr>
              <a:t>case’s </a:t>
            </a:r>
            <a:r>
              <a:rPr sz="1800" spc="-10" dirty="0">
                <a:latin typeface="AvenirNext LT Pro Regular"/>
                <a:cs typeface="AvenirNext LT Pro Regular"/>
              </a:rPr>
              <a:t>overall </a:t>
            </a:r>
            <a:r>
              <a:rPr sz="1800" spc="-5" dirty="0">
                <a:latin typeface="AvenirNext LT Pro Regular"/>
                <a:cs typeface="AvenirNext LT Pro Regular"/>
              </a:rPr>
              <a:t>effectiveness, and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10" dirty="0">
                <a:latin typeface="AvenirNext LT Pro Regular"/>
                <a:cs typeface="AvenirNext LT Pro Regular"/>
              </a:rPr>
              <a:t>provide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separate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scores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analyzing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specific</a:t>
            </a:r>
            <a:r>
              <a:rPr sz="1800" spc="-3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attributes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on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following: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5620" y="3030599"/>
            <a:ext cx="595378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Challenge, </a:t>
            </a:r>
            <a:r>
              <a:rPr sz="1800" b="1" spc="-1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Context </a:t>
            </a:r>
            <a:r>
              <a:rPr sz="18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&amp; </a:t>
            </a:r>
            <a:r>
              <a:rPr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Objectives </a:t>
            </a:r>
            <a:r>
              <a:rPr sz="1800" b="1" spc="-434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br>
              <a:rPr lang="en-US" sz="1800" b="1" spc="-434" dirty="0">
                <a:solidFill>
                  <a:srgbClr val="927026"/>
                </a:solidFill>
                <a:latin typeface="AvenirNext LT Pro Bold"/>
                <a:cs typeface="AvenirNext LT Pro Bold"/>
              </a:rPr>
            </a:br>
            <a:r>
              <a:rPr sz="1800" b="1" spc="-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Insights</a:t>
            </a:r>
            <a:r>
              <a:rPr sz="18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&amp; </a:t>
            </a:r>
            <a:r>
              <a:rPr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Strateg</a:t>
            </a:r>
            <a:r>
              <a:rPr lang="en-US"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y</a:t>
            </a:r>
            <a:br>
              <a:rPr lang="en-US"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</a:br>
            <a:r>
              <a:rPr lang="en-US"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Bringing the Strategy &amp; Idea to Life (Execution)</a:t>
            </a: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Measurement</a:t>
            </a:r>
            <a:r>
              <a:rPr sz="1800" b="1" spc="2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Methodology</a:t>
            </a:r>
            <a:endParaRPr sz="18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00800" y="3017994"/>
            <a:ext cx="27400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venirNext LT Pro Bold"/>
                <a:cs typeface="AvenirNext LT Pro Bold"/>
              </a:rPr>
              <a:t>25%</a:t>
            </a:r>
            <a:endParaRPr sz="18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venirNext LT Pro Bold"/>
                <a:cs typeface="AvenirNext LT Pro Bold"/>
              </a:rPr>
              <a:t>25%</a:t>
            </a:r>
            <a:endParaRPr sz="18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venirNext LT Pro Bold"/>
                <a:cs typeface="AvenirNext LT Pro Bold"/>
              </a:rPr>
              <a:t>25%</a:t>
            </a:r>
            <a:endParaRPr sz="18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venirNext LT Pro Bold"/>
                <a:cs typeface="AvenirNext LT Pro Bold"/>
              </a:rPr>
              <a:t>25%</a:t>
            </a:r>
            <a:endParaRPr sz="1800" dirty="0">
              <a:latin typeface="AvenirNext LT Pro Bold"/>
              <a:cs typeface="AvenirNext LT Pro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620" y="4400599"/>
            <a:ext cx="10417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weighted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average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40" dirty="0">
                <a:latin typeface="AvenirNext LT Pro Regular"/>
                <a:cs typeface="AvenirNext LT Pro Regular"/>
              </a:rPr>
              <a:t> </a:t>
            </a:r>
            <a:r>
              <a:rPr lang="en-US" spc="-5" dirty="0">
                <a:latin typeface="AvenirNext LT Pro Regular"/>
                <a:cs typeface="AvenirNext LT Pro Regular"/>
              </a:rPr>
              <a:t>each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scoring section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makes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up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total </a:t>
            </a:r>
            <a:r>
              <a:rPr sz="1800" spc="-10" dirty="0">
                <a:latin typeface="AvenirNext LT Pro Regular"/>
                <a:cs typeface="AvenirNext LT Pro Regular"/>
              </a:rPr>
              <a:t>score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 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entry</a:t>
            </a:r>
            <a:r>
              <a:rPr lang="en-US" sz="1800" spc="-5" dirty="0">
                <a:latin typeface="AvenirNext LT Pro Regular"/>
                <a:cs typeface="AvenirNext LT Pro Regular"/>
              </a:rPr>
              <a:t>.</a:t>
            </a:r>
            <a:br>
              <a:rPr lang="en-US" sz="1800" spc="-5" dirty="0">
                <a:latin typeface="AvenirNext LT Pro Regular"/>
                <a:cs typeface="AvenirNext LT Pro Regular"/>
              </a:rPr>
            </a:br>
            <a:r>
              <a:rPr lang="en-US" sz="1800" spc="-5" dirty="0">
                <a:latin typeface="AvenirNext LT Pro Regular"/>
                <a:cs typeface="AvenirNext LT Pro Regular"/>
              </a:rPr>
              <a:t>A</a:t>
            </a:r>
            <a:r>
              <a:rPr sz="1800" spc="-5" dirty="0">
                <a:latin typeface="AvenirNext LT Pro Regular"/>
                <a:cs typeface="AvenirNext LT Pro Regular"/>
              </a:rPr>
              <a:t>ll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sections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are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weighted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equally.</a:t>
            </a:r>
            <a:r>
              <a:rPr sz="1800" spc="37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Scoring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is </a:t>
            </a:r>
            <a:r>
              <a:rPr sz="1800" spc="-5" dirty="0">
                <a:latin typeface="AvenirNext LT Pro Regular"/>
                <a:cs typeface="AvenirNext LT Pro Regular"/>
              </a:rPr>
              <a:t>done individually,</a:t>
            </a:r>
            <a:r>
              <a:rPr sz="1800" spc="-9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anonymously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confidentially.</a:t>
            </a:r>
            <a:endParaRPr sz="1800" dirty="0">
              <a:latin typeface="AvenirNext LT Pro Regular"/>
              <a:cs typeface="AvenirNext LT Pro Regular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6350" y="0"/>
            <a:ext cx="12204700" cy="689610"/>
            <a:chOff x="-6350" y="0"/>
            <a:chExt cx="12204700" cy="689610"/>
          </a:xfrm>
        </p:grpSpPr>
        <p:sp>
          <p:nvSpPr>
            <p:cNvPr id="8" name="object 8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0" y="0"/>
                  </a:lnTo>
                  <a:lnTo>
                    <a:pt x="12192000" y="6766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B496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0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10">
                  <a:moveTo>
                    <a:pt x="12192000" y="0"/>
                  </a:moveTo>
                  <a:lnTo>
                    <a:pt x="12192000" y="676656"/>
                  </a:lnTo>
                  <a:lnTo>
                    <a:pt x="0" y="0"/>
                  </a:lnTo>
                  <a:lnTo>
                    <a:pt x="12192000" y="0"/>
                  </a:lnTo>
                  <a:close/>
                </a:path>
              </a:pathLst>
            </a:custGeom>
            <a:ln w="12700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-6350" y="6174994"/>
            <a:ext cx="12204700" cy="689610"/>
            <a:chOff x="-6350" y="6174994"/>
            <a:chExt cx="12204700" cy="689610"/>
          </a:xfrm>
        </p:grpSpPr>
        <p:sp>
          <p:nvSpPr>
            <p:cNvPr id="11" name="object 11"/>
            <p:cNvSpPr/>
            <p:nvPr/>
          </p:nvSpPr>
          <p:spPr>
            <a:xfrm>
              <a:off x="0" y="6181344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09">
                  <a:moveTo>
                    <a:pt x="0" y="0"/>
                  </a:moveTo>
                  <a:lnTo>
                    <a:pt x="0" y="676655"/>
                  </a:lnTo>
                  <a:lnTo>
                    <a:pt x="12192000" y="676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181344"/>
              <a:ext cx="12192000" cy="676910"/>
            </a:xfrm>
            <a:custGeom>
              <a:avLst/>
              <a:gdLst/>
              <a:ahLst/>
              <a:cxnLst/>
              <a:rect l="l" t="t" r="r" b="b"/>
              <a:pathLst>
                <a:path w="12192000" h="676909">
                  <a:moveTo>
                    <a:pt x="0" y="676655"/>
                  </a:moveTo>
                  <a:lnTo>
                    <a:pt x="0" y="0"/>
                  </a:lnTo>
                  <a:lnTo>
                    <a:pt x="12192000" y="676655"/>
                  </a:lnTo>
                  <a:lnTo>
                    <a:pt x="0" y="676655"/>
                  </a:lnTo>
                  <a:close/>
                </a:path>
              </a:pathLst>
            </a:custGeom>
            <a:ln w="12700">
              <a:solidFill>
                <a:srgbClr val="3131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2406" y="592152"/>
            <a:ext cx="30460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90" dirty="0"/>
              <a:t>T</a:t>
            </a:r>
            <a:r>
              <a:rPr sz="3000" dirty="0"/>
              <a:t>OP</a:t>
            </a:r>
            <a:r>
              <a:rPr sz="3000" spc="-10" dirty="0"/>
              <a:t> </a:t>
            </a:r>
            <a:r>
              <a:rPr sz="3000" dirty="0"/>
              <a:t>E</a:t>
            </a:r>
            <a:r>
              <a:rPr sz="3000" spc="5" dirty="0"/>
              <a:t>N</a:t>
            </a:r>
            <a:r>
              <a:rPr sz="3000" spc="-5" dirty="0"/>
              <a:t>T</a:t>
            </a:r>
            <a:r>
              <a:rPr sz="3000" spc="-25" dirty="0"/>
              <a:t>R</a:t>
            </a:r>
            <a:r>
              <a:rPr sz="3000" dirty="0"/>
              <a:t>Y</a:t>
            </a:r>
            <a:r>
              <a:rPr sz="3000" spc="-155" dirty="0"/>
              <a:t> </a:t>
            </a:r>
            <a:r>
              <a:rPr sz="3000" spc="-5" dirty="0"/>
              <a:t>T</a:t>
            </a:r>
            <a:r>
              <a:rPr sz="3000" spc="5" dirty="0"/>
              <a:t>I</a:t>
            </a:r>
            <a:r>
              <a:rPr sz="3000" dirty="0"/>
              <a:t>PS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729995" y="1633727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68408" y="1737207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1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9995" y="2453639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8408" y="2556733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2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9995" y="3304032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8408" y="3407016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3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8472" y="4206240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6" y="0"/>
                </a:lnTo>
                <a:lnTo>
                  <a:pt x="409956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66714" y="4309031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4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8472" y="5186171"/>
            <a:ext cx="410209" cy="440690"/>
          </a:xfrm>
          <a:custGeom>
            <a:avLst/>
            <a:gdLst/>
            <a:ahLst/>
            <a:cxnLst/>
            <a:rect l="l" t="t" r="r" b="b"/>
            <a:pathLst>
              <a:path w="410209" h="440689">
                <a:moveTo>
                  <a:pt x="0" y="0"/>
                </a:moveTo>
                <a:lnTo>
                  <a:pt x="409956" y="0"/>
                </a:lnTo>
                <a:lnTo>
                  <a:pt x="409956" y="440436"/>
                </a:lnTo>
                <a:lnTo>
                  <a:pt x="0" y="440436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66714" y="5288535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5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93179" y="1633727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531512" y="1737207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6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93179" y="2453639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531512" y="2556733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7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93179" y="3304032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531512" y="3407016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8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91655" y="4206240"/>
            <a:ext cx="410209" cy="441959"/>
          </a:xfrm>
          <a:custGeom>
            <a:avLst/>
            <a:gdLst/>
            <a:ahLst/>
            <a:cxnLst/>
            <a:rect l="l" t="t" r="r" b="b"/>
            <a:pathLst>
              <a:path w="410209" h="441960">
                <a:moveTo>
                  <a:pt x="0" y="0"/>
                </a:moveTo>
                <a:lnTo>
                  <a:pt x="409955" y="0"/>
                </a:lnTo>
                <a:lnTo>
                  <a:pt x="409955" y="441960"/>
                </a:lnTo>
                <a:lnTo>
                  <a:pt x="0" y="44196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529817" y="4309031"/>
            <a:ext cx="132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9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391655" y="5186171"/>
            <a:ext cx="410209" cy="440690"/>
          </a:xfrm>
          <a:custGeom>
            <a:avLst/>
            <a:gdLst/>
            <a:ahLst/>
            <a:cxnLst/>
            <a:rect l="l" t="t" r="r" b="b"/>
            <a:pathLst>
              <a:path w="410209" h="440689">
                <a:moveTo>
                  <a:pt x="0" y="0"/>
                </a:moveTo>
                <a:lnTo>
                  <a:pt x="409955" y="0"/>
                </a:lnTo>
                <a:lnTo>
                  <a:pt x="409955" y="440436"/>
                </a:lnTo>
                <a:lnTo>
                  <a:pt x="0" y="440436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B496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476510" y="5288535"/>
            <a:ext cx="2387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venirNext LT Pro Bold"/>
                <a:cs typeface="AvenirNext LT Pro Bold"/>
              </a:rPr>
              <a:t>10</a:t>
            </a:r>
            <a:endParaRPr sz="1300">
              <a:latin typeface="AvenirNext LT Pro Bold"/>
              <a:cs typeface="AvenirNext LT Pro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67778" y="1723838"/>
            <a:ext cx="379920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“Write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a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b="1" spc="-15" dirty="0">
                <a:latin typeface="AvenirNext LT Pro Bold"/>
                <a:cs typeface="AvenirNext LT Pro Bold"/>
              </a:rPr>
              <a:t>clear,</a:t>
            </a:r>
            <a:r>
              <a:rPr sz="1400" b="1" spc="-60" dirty="0">
                <a:latin typeface="AvenirNext LT Pro Bold"/>
                <a:cs typeface="AvenirNext LT Pro Bold"/>
              </a:rPr>
              <a:t> </a:t>
            </a:r>
            <a:r>
              <a:rPr sz="1400" b="1" dirty="0">
                <a:latin typeface="AvenirNext LT Pro Bold"/>
                <a:cs typeface="AvenirNext LT Pro Bold"/>
              </a:rPr>
              <a:t>concise</a:t>
            </a:r>
            <a:r>
              <a:rPr sz="1400" b="1" spc="-30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b="1" dirty="0">
                <a:latin typeface="AvenirNext LT Pro Bold"/>
                <a:cs typeface="AvenirNext LT Pro Bold"/>
              </a:rPr>
              <a:t>focused</a:t>
            </a:r>
            <a:r>
              <a:rPr sz="1400" b="1" spc="-20" dirty="0">
                <a:latin typeface="AvenirNext LT Pro Bold"/>
                <a:cs typeface="AvenirNext LT Pro Bold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narrative.”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67600" y="3339843"/>
            <a:ext cx="394271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venirNext LT Pro Regular"/>
                <a:cs typeface="AvenirNext LT Pro Regular"/>
              </a:rPr>
              <a:t>“</a:t>
            </a:r>
            <a:r>
              <a:rPr sz="1400" b="1" spc="-25" dirty="0">
                <a:latin typeface="AvenirNext LT Pro Bold"/>
                <a:cs typeface="AvenirNext LT Pro Bold"/>
              </a:rPr>
              <a:t>Trim </a:t>
            </a:r>
            <a:r>
              <a:rPr sz="1400" b="1" dirty="0">
                <a:latin typeface="AvenirNext LT Pro Bold"/>
                <a:cs typeface="AvenirNext LT Pro Bold"/>
              </a:rPr>
              <a:t>out </a:t>
            </a:r>
            <a:r>
              <a:rPr sz="1400" b="1" spc="-5" dirty="0">
                <a:latin typeface="AvenirNext LT Pro Bold"/>
                <a:cs typeface="AvenirNext LT Pro Bold"/>
              </a:rPr>
              <a:t>unnecessary </a:t>
            </a:r>
            <a:r>
              <a:rPr sz="1400" b="1" spc="-10" dirty="0">
                <a:latin typeface="AvenirNext LT Pro Bold"/>
                <a:cs typeface="AvenirNext LT Pro Bold"/>
              </a:rPr>
              <a:t>‘fluff’.</a:t>
            </a:r>
            <a:r>
              <a:rPr sz="1400" b="1" spc="-5" dirty="0">
                <a:latin typeface="AvenirNext LT Pro Bold"/>
                <a:cs typeface="AvenirNext LT Pro Bold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Judges know </a:t>
            </a:r>
            <a:r>
              <a:rPr sz="1400" spc="-5" dirty="0">
                <a:latin typeface="AvenirNext LT Pro Regular"/>
                <a:cs typeface="AvenirNext LT Pro Regular"/>
              </a:rPr>
              <a:t>the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marketing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basics.”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04481" y="3269590"/>
            <a:ext cx="423735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venirNext LT Pro Regular"/>
                <a:cs typeface="AvenirNext LT Pro Regular"/>
              </a:rPr>
              <a:t>“Ask </a:t>
            </a:r>
            <a:r>
              <a:rPr sz="1400" spc="-5" dirty="0">
                <a:latin typeface="AvenirNext LT Pro Regular"/>
                <a:cs typeface="AvenirNext LT Pro Regular"/>
              </a:rPr>
              <a:t>yourself: </a:t>
            </a:r>
            <a:r>
              <a:rPr sz="1400" b="1" spc="-10" dirty="0">
                <a:latin typeface="AvenirNext LT Pro Bold"/>
                <a:cs typeface="AvenirNext LT Pro Bold"/>
              </a:rPr>
              <a:t>what’s </a:t>
            </a:r>
            <a:r>
              <a:rPr sz="1400" b="1" dirty="0">
                <a:latin typeface="AvenirNext LT Pro Bold"/>
                <a:cs typeface="AvenirNext LT Pro Bold"/>
              </a:rPr>
              <a:t>in it for </a:t>
            </a:r>
            <a:r>
              <a:rPr sz="1400" b="1" spc="-5" dirty="0">
                <a:latin typeface="AvenirNext LT Pro Bold"/>
                <a:cs typeface="AvenirNext LT Pro Bold"/>
              </a:rPr>
              <a:t>consumers?</a:t>
            </a:r>
            <a:r>
              <a:rPr sz="1400" b="1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What </a:t>
            </a:r>
            <a:r>
              <a:rPr sz="1400" spc="5" dirty="0">
                <a:latin typeface="AvenirNext LT Pro Regular"/>
                <a:cs typeface="AvenirNext LT Pro Regular"/>
              </a:rPr>
              <a:t>do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you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want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your consumer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to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take</a:t>
            </a:r>
            <a:r>
              <a:rPr sz="1400" spc="-5" dirty="0">
                <a:latin typeface="AvenirNext LT Pro Regular"/>
                <a:cs typeface="AvenirNext LT Pro Regular"/>
              </a:rPr>
              <a:t> away?”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67600" y="4224073"/>
            <a:ext cx="4455160" cy="45021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17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“There should </a:t>
            </a:r>
            <a:r>
              <a:rPr sz="1400" dirty="0">
                <a:latin typeface="AvenirNext LT Pro Regular"/>
                <a:cs typeface="AvenirNext LT Pro Regular"/>
              </a:rPr>
              <a:t>be a </a:t>
            </a:r>
            <a:r>
              <a:rPr sz="1400" b="1" spc="-5" dirty="0">
                <a:latin typeface="AvenirNext LT Pro Bold"/>
                <a:cs typeface="AvenirNext LT Pro Bold"/>
              </a:rPr>
              <a:t>clear linkage </a:t>
            </a:r>
            <a:r>
              <a:rPr sz="1400" spc="-5" dirty="0">
                <a:latin typeface="AvenirNext LT Pro Regular"/>
                <a:cs typeface="AvenirNext LT Pro Regular"/>
              </a:rPr>
              <a:t>through </a:t>
            </a:r>
            <a:r>
              <a:rPr sz="1400" spc="-10" dirty="0">
                <a:latin typeface="AvenirNext LT Pro Regular"/>
                <a:cs typeface="AvenirNext LT Pro Regular"/>
              </a:rPr>
              <a:t>each </a:t>
            </a:r>
            <a:r>
              <a:rPr sz="1400" spc="-5" dirty="0">
                <a:latin typeface="AvenirNext LT Pro Regular"/>
                <a:cs typeface="AvenirNext LT Pro Regular"/>
              </a:rPr>
              <a:t>section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of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 entry </a:t>
            </a:r>
            <a:r>
              <a:rPr sz="1400" spc="-20" dirty="0">
                <a:latin typeface="AvenirNext LT Pro Regular"/>
                <a:cs typeface="AvenirNext LT Pro Regular"/>
              </a:rPr>
              <a:t>form.”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04303" y="1624520"/>
            <a:ext cx="4228465" cy="4502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“Have confidence.</a:t>
            </a:r>
            <a:r>
              <a:rPr sz="1400" spc="280" dirty="0">
                <a:latin typeface="AvenirNext LT Pro Regular"/>
                <a:cs typeface="AvenirNext LT Pro Regular"/>
              </a:rPr>
              <a:t> </a:t>
            </a:r>
            <a:r>
              <a:rPr sz="1400" b="1" dirty="0">
                <a:latin typeface="AvenirNext LT Pro Bold"/>
                <a:cs typeface="AvenirNext LT Pro Bold"/>
              </a:rPr>
              <a:t>Educate</a:t>
            </a:r>
            <a:r>
              <a:rPr sz="1400" dirty="0">
                <a:latin typeface="AvenirNext LT Pro Regular"/>
                <a:cs typeface="AvenirNext LT Pro Regular"/>
              </a:rPr>
              <a:t>,</a:t>
            </a:r>
            <a:r>
              <a:rPr sz="1400" spc="-70" dirty="0">
                <a:latin typeface="AvenirNext LT Pro Regular"/>
                <a:cs typeface="AvenirNext LT Pro Regular"/>
              </a:rPr>
              <a:t> </a:t>
            </a:r>
            <a:r>
              <a:rPr sz="1400" b="1" dirty="0">
                <a:latin typeface="AvenirNext LT Pro Bold"/>
                <a:cs typeface="AvenirNext LT Pro Bold"/>
              </a:rPr>
              <a:t>empower</a:t>
            </a:r>
            <a:r>
              <a:rPr sz="1400" dirty="0">
                <a:latin typeface="AvenirNext LT Pro Regular"/>
                <a:cs typeface="AvenirNext LT Pro Regular"/>
              </a:rPr>
              <a:t>,</a:t>
            </a:r>
            <a:r>
              <a:rPr sz="1400" spc="-7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b="1" spc="-5" dirty="0">
                <a:latin typeface="AvenirNext LT Pro Bold"/>
                <a:cs typeface="AvenirNext LT Pro Bold"/>
              </a:rPr>
              <a:t>inspire</a:t>
            </a:r>
            <a:endParaRPr sz="1400">
              <a:latin typeface="AvenirNext LT Pro Bold"/>
              <a:cs typeface="AvenirNext LT Pro Bold"/>
            </a:endParaRPr>
          </a:p>
          <a:p>
            <a:pPr marL="12700">
              <a:lnSpc>
                <a:spcPts val="1670"/>
              </a:lnSpc>
            </a:pPr>
            <a:r>
              <a:rPr sz="1400" spc="-5" dirty="0">
                <a:latin typeface="AvenirNext LT Pro Regular"/>
                <a:cs typeface="AvenirNext LT Pro Regular"/>
              </a:rPr>
              <a:t>your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clients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through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engaging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fun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writeup.”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67956" y="5107945"/>
            <a:ext cx="3939540" cy="6635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indent="-635">
              <a:lnSpc>
                <a:spcPct val="99300"/>
              </a:lnSpc>
              <a:spcBef>
                <a:spcPts val="114"/>
              </a:spcBef>
            </a:pPr>
            <a:r>
              <a:rPr sz="1400" spc="-10" dirty="0">
                <a:latin typeface="AvenirNext LT Pro Regular"/>
                <a:cs typeface="AvenirNext LT Pro Regular"/>
              </a:rPr>
              <a:t>“</a:t>
            </a:r>
            <a:r>
              <a:rPr sz="1400" b="1" spc="-10" dirty="0">
                <a:latin typeface="AvenirNext LT Pro Bold"/>
                <a:cs typeface="AvenirNext LT Pro Bold"/>
              </a:rPr>
              <a:t>Brand </a:t>
            </a:r>
            <a:r>
              <a:rPr sz="1400" b="1" spc="-5" dirty="0">
                <a:latin typeface="AvenirNext LT Pro Bold"/>
                <a:cs typeface="AvenirNext LT Pro Bold"/>
              </a:rPr>
              <a:t>association </a:t>
            </a:r>
            <a:r>
              <a:rPr sz="1400" b="1" dirty="0">
                <a:latin typeface="AvenirNext LT Pro Bold"/>
                <a:cs typeface="AvenirNext LT Pro Bold"/>
              </a:rPr>
              <a:t>– would the </a:t>
            </a:r>
            <a:r>
              <a:rPr sz="1400" b="1" spc="-10" dirty="0">
                <a:latin typeface="AvenirNext LT Pro Bold"/>
                <a:cs typeface="AvenirNext LT Pro Bold"/>
              </a:rPr>
              <a:t>brand </a:t>
            </a:r>
            <a:r>
              <a:rPr sz="1400" b="1" dirty="0">
                <a:latin typeface="AvenirNext LT Pro Bold"/>
                <a:cs typeface="AvenirNext LT Pro Bold"/>
              </a:rPr>
              <a:t>stand </a:t>
            </a:r>
            <a:r>
              <a:rPr sz="1400" b="1" spc="5" dirty="0">
                <a:latin typeface="AvenirNext LT Pro Bold"/>
                <a:cs typeface="AvenirNext LT Pro Bold"/>
              </a:rPr>
              <a:t> </a:t>
            </a:r>
            <a:r>
              <a:rPr sz="1400" b="1" spc="-5" dirty="0">
                <a:latin typeface="AvenirNext LT Pro Bold"/>
                <a:cs typeface="AvenirNext LT Pro Bold"/>
              </a:rPr>
              <a:t>behind </a:t>
            </a:r>
            <a:r>
              <a:rPr sz="1400" b="1" dirty="0">
                <a:latin typeface="AvenirNext LT Pro Bold"/>
                <a:cs typeface="AvenirNext LT Pro Bold"/>
              </a:rPr>
              <a:t>this campaign?</a:t>
            </a:r>
            <a:r>
              <a:rPr sz="1400" b="1" spc="5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Think about the </a:t>
            </a:r>
            <a:r>
              <a:rPr sz="1400" spc="-10" dirty="0">
                <a:latin typeface="AvenirNext LT Pro Regular"/>
                <a:cs typeface="AvenirNext LT Pro Regular"/>
              </a:rPr>
              <a:t>client’s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overarching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brand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20" dirty="0">
                <a:latin typeface="AvenirNext LT Pro Regular"/>
                <a:cs typeface="AvenirNext LT Pro Regular"/>
              </a:rPr>
              <a:t>efforts.”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04838" y="2367708"/>
            <a:ext cx="468947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AvenirNext LT Pro Regular"/>
                <a:cs typeface="AvenirNext LT Pro Regular"/>
              </a:rPr>
              <a:t>“It’s </a:t>
            </a:r>
            <a:r>
              <a:rPr sz="1400" spc="-5" dirty="0">
                <a:latin typeface="AvenirNext LT Pro Regular"/>
                <a:cs typeface="AvenirNext LT Pro Regular"/>
              </a:rPr>
              <a:t>important to </a:t>
            </a:r>
            <a:r>
              <a:rPr sz="1400" spc="-10" dirty="0">
                <a:latin typeface="AvenirNext LT Pro Regular"/>
                <a:cs typeface="AvenirNext LT Pro Regular"/>
              </a:rPr>
              <a:t>make sure you’re </a:t>
            </a:r>
            <a:r>
              <a:rPr sz="1400" b="1" dirty="0">
                <a:latin typeface="AvenirNext LT Pro Bold"/>
                <a:cs typeface="AvenirNext LT Pro Bold"/>
              </a:rPr>
              <a:t>adding new insights </a:t>
            </a:r>
            <a:r>
              <a:rPr sz="1400" b="1" spc="5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information in </a:t>
            </a:r>
            <a:r>
              <a:rPr sz="1400" spc="-10" dirty="0">
                <a:latin typeface="AvenirNext LT Pro Regular"/>
                <a:cs typeface="AvenirNext LT Pro Regular"/>
              </a:rPr>
              <a:t>each </a:t>
            </a:r>
            <a:r>
              <a:rPr sz="1400" spc="-5" dirty="0">
                <a:latin typeface="AvenirNext LT Pro Regular"/>
                <a:cs typeface="AvenirNext LT Pro Regular"/>
              </a:rPr>
              <a:t>answer and </a:t>
            </a:r>
            <a:r>
              <a:rPr sz="1400" b="1" dirty="0">
                <a:latin typeface="AvenirNext LT Pro Bold"/>
                <a:cs typeface="AvenirNext LT Pro Bold"/>
              </a:rPr>
              <a:t>not simply </a:t>
            </a:r>
            <a:r>
              <a:rPr sz="1400" b="1" spc="-5" dirty="0">
                <a:latin typeface="AvenirNext LT Pro Bold"/>
                <a:cs typeface="AvenirNext LT Pro Bold"/>
              </a:rPr>
              <a:t>restating </a:t>
            </a:r>
            <a:r>
              <a:rPr sz="1400" b="1" spc="-335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directions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or information</a:t>
            </a:r>
            <a:r>
              <a:rPr sz="1400" spc="-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provided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spc="-10" dirty="0">
                <a:latin typeface="AvenirNext LT Pro Regular"/>
                <a:cs typeface="AvenirNext LT Pro Regular"/>
              </a:rPr>
              <a:t> assignment.”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04838" y="4190729"/>
            <a:ext cx="4284980" cy="45021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17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“Think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through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your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consumer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</a:t>
            </a:r>
            <a:r>
              <a:rPr sz="1400" spc="-10" dirty="0">
                <a:latin typeface="AvenirNext LT Pro Regular"/>
                <a:cs typeface="AvenirNext LT Pro Regular"/>
              </a:rPr>
              <a:t>what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b="1" dirty="0">
                <a:latin typeface="AvenirNext LT Pro Bold"/>
                <a:cs typeface="AvenirNext LT Pro Bold"/>
              </a:rPr>
              <a:t>truth </a:t>
            </a:r>
            <a:r>
              <a:rPr sz="1400" spc="-10" dirty="0">
                <a:latin typeface="AvenirNext LT Pro Regular"/>
                <a:cs typeface="AvenirNext LT Pro Regular"/>
              </a:rPr>
              <a:t>you’re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trying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to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tap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25" dirty="0">
                <a:latin typeface="AvenirNext LT Pro Regular"/>
                <a:cs typeface="AvenirNext LT Pro Regular"/>
              </a:rPr>
              <a:t>into.”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04838" y="5062477"/>
            <a:ext cx="4329430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“Be </a:t>
            </a:r>
            <a:r>
              <a:rPr sz="1400" spc="-10" dirty="0">
                <a:latin typeface="AvenirNext LT Pro Regular"/>
                <a:cs typeface="AvenirNext LT Pro Regular"/>
              </a:rPr>
              <a:t>sure </a:t>
            </a:r>
            <a:r>
              <a:rPr sz="1400" spc="-5" dirty="0">
                <a:latin typeface="AvenirNext LT Pro Regular"/>
                <a:cs typeface="AvenirNext LT Pro Regular"/>
              </a:rPr>
              <a:t>to </a:t>
            </a:r>
            <a:r>
              <a:rPr sz="1400" b="1" spc="-10" dirty="0">
                <a:latin typeface="AvenirNext LT Pro Bold"/>
                <a:cs typeface="AvenirNext LT Pro Bold"/>
              </a:rPr>
              <a:t>proofread</a:t>
            </a:r>
            <a:r>
              <a:rPr sz="1400" b="1" spc="-15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your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entry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multiple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times </a:t>
            </a:r>
            <a:r>
              <a:rPr sz="1400" dirty="0">
                <a:latin typeface="AvenirNext LT Pro Regular"/>
                <a:cs typeface="AvenirNext LT Pro Regular"/>
              </a:rPr>
              <a:t>for 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grammar, </a:t>
            </a:r>
            <a:r>
              <a:rPr sz="1400" spc="-5" dirty="0">
                <a:latin typeface="AvenirNext LT Pro Regular"/>
                <a:cs typeface="AvenirNext LT Pro Regular"/>
              </a:rPr>
              <a:t>typos, </a:t>
            </a:r>
            <a:r>
              <a:rPr sz="1400" dirty="0">
                <a:latin typeface="AvenirNext LT Pro Regular"/>
                <a:cs typeface="AvenirNext LT Pro Regular"/>
              </a:rPr>
              <a:t>sentence </a:t>
            </a:r>
            <a:r>
              <a:rPr sz="1400" spc="-5" dirty="0">
                <a:latin typeface="AvenirNext LT Pro Regular"/>
                <a:cs typeface="AvenirNext LT Pro Regular"/>
              </a:rPr>
              <a:t>logic </a:t>
            </a:r>
            <a:r>
              <a:rPr sz="1400" dirty="0">
                <a:latin typeface="AvenirNext LT Pro Regular"/>
                <a:cs typeface="AvenirNext LT Pro Regular"/>
              </a:rPr>
              <a:t>– </a:t>
            </a:r>
            <a:r>
              <a:rPr sz="1400" spc="-5" dirty="0">
                <a:latin typeface="AvenirNext LT Pro Regular"/>
                <a:cs typeface="AvenirNext LT Pro Regular"/>
              </a:rPr>
              <a:t>poorly written cases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5" dirty="0">
                <a:latin typeface="AvenirNext LT Pro Regular"/>
                <a:cs typeface="AvenirNext LT Pro Regular"/>
              </a:rPr>
              <a:t>do</a:t>
            </a:r>
            <a:r>
              <a:rPr sz="1400" spc="-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not sit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well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with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judges.”</a:t>
            </a:r>
            <a:endParaRPr sz="1400">
              <a:latin typeface="AvenirNext LT Pro Regular"/>
              <a:cs typeface="AvenirNext LT Pro Regular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67956" y="2385004"/>
            <a:ext cx="413131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“Thoroughly </a:t>
            </a:r>
            <a:r>
              <a:rPr sz="1400" spc="-15" dirty="0">
                <a:latin typeface="AvenirNext LT Pro Regular"/>
                <a:cs typeface="AvenirNext LT Pro Regular"/>
              </a:rPr>
              <a:t>read </a:t>
            </a:r>
            <a:r>
              <a:rPr sz="1400" spc="-5" dirty="0">
                <a:latin typeface="AvenirNext LT Pro Regular"/>
                <a:cs typeface="AvenirNext LT Pro Regular"/>
              </a:rPr>
              <a:t>the directions and requirements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from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b="1" spc="-5" dirty="0">
                <a:latin typeface="AvenirNext LT Pro Bold"/>
                <a:cs typeface="AvenirNext LT Pro Bold"/>
              </a:rPr>
              <a:t>Client </a:t>
            </a:r>
            <a:r>
              <a:rPr sz="1400" b="1" dirty="0">
                <a:latin typeface="AvenirNext LT Pro Bold"/>
                <a:cs typeface="AvenirNext LT Pro Bold"/>
              </a:rPr>
              <a:t>Brief</a:t>
            </a:r>
            <a:r>
              <a:rPr sz="1400" b="1" spc="5" dirty="0">
                <a:latin typeface="AvenirNext LT Pro Bold"/>
                <a:cs typeface="AvenirNext LT Pro Bold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to</a:t>
            </a:r>
            <a:r>
              <a:rPr sz="1400" spc="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make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sure all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elements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5" dirty="0">
                <a:latin typeface="AvenirNext LT Pro Regular"/>
                <a:cs typeface="AvenirNext LT Pro Regular"/>
              </a:rPr>
              <a:t>are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included</a:t>
            </a:r>
            <a:r>
              <a:rPr sz="1400" spc="-3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 the </a:t>
            </a:r>
            <a:r>
              <a:rPr sz="1400" spc="-20" dirty="0">
                <a:latin typeface="AvenirNext LT Pro Regular"/>
                <a:cs typeface="AvenirNext LT Pro Regular"/>
              </a:rPr>
              <a:t>case.”</a:t>
            </a:r>
            <a:endParaRPr sz="140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227" y="482649"/>
            <a:ext cx="34283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ENTRY</a:t>
            </a:r>
            <a:r>
              <a:rPr sz="3000" spc="-170" dirty="0"/>
              <a:t> </a:t>
            </a:r>
            <a:r>
              <a:rPr sz="3000" spc="-10" dirty="0"/>
              <a:t>GUIDANCE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28227" y="1045005"/>
            <a:ext cx="1083564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latin typeface="AvenirNext LT Pro Regular"/>
                <a:cs typeface="AvenirNext LT Pro Regular"/>
              </a:rPr>
              <a:t>On </a:t>
            </a:r>
            <a:r>
              <a:rPr sz="1800" spc="-5" dirty="0">
                <a:latin typeface="AvenirNext LT Pro Regular"/>
                <a:cs typeface="AvenirNext LT Pro Regular"/>
              </a:rPr>
              <a:t>the following pages, guidance </a:t>
            </a:r>
            <a:r>
              <a:rPr sz="1800" dirty="0">
                <a:latin typeface="AvenirNext LT Pro Regular"/>
                <a:cs typeface="AvenirNext LT Pro Regular"/>
              </a:rPr>
              <a:t>is </a:t>
            </a:r>
            <a:r>
              <a:rPr sz="1800" spc="-10" dirty="0">
                <a:latin typeface="AvenirNext LT Pro Regular"/>
                <a:cs typeface="AvenirNext LT Pro Regular"/>
              </a:rPr>
              <a:t>provided </a:t>
            </a:r>
            <a:r>
              <a:rPr sz="1800" spc="-5" dirty="0">
                <a:latin typeface="AvenirNext LT Pro Regular"/>
                <a:cs typeface="AvenirNext LT Pro Regular"/>
              </a:rPr>
              <a:t>for each of the four </a:t>
            </a:r>
            <a:r>
              <a:rPr sz="1800" dirty="0">
                <a:latin typeface="AvenirNext LT Pro Regular"/>
                <a:cs typeface="AvenirNext LT Pro Regular"/>
              </a:rPr>
              <a:t>scoring sections. </a:t>
            </a:r>
            <a:r>
              <a:rPr sz="1800" spc="-5" dirty="0">
                <a:latin typeface="AvenirNext LT Pro Regular"/>
                <a:cs typeface="AvenirNext LT Pro Regular"/>
              </a:rPr>
              <a:t>Use these </a:t>
            </a:r>
            <a:r>
              <a:rPr sz="1800" dirty="0">
                <a:latin typeface="AvenirNext LT Pro Regular"/>
                <a:cs typeface="AvenirNext LT Pro Regular"/>
              </a:rPr>
              <a:t>tips, </a:t>
            </a:r>
            <a:r>
              <a:rPr sz="1800" spc="-5" dirty="0">
                <a:latin typeface="AvenirNext LT Pro Regular"/>
                <a:cs typeface="AvenirNext LT Pro Regular"/>
              </a:rPr>
              <a:t>along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with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dirty="0">
                <a:latin typeface="AvenirNext LT Pro Regular"/>
                <a:cs typeface="AvenirNext LT Pro Regular"/>
              </a:rPr>
              <a:t>detailed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questions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outlined</a:t>
            </a:r>
            <a:r>
              <a:rPr sz="1800" spc="-5" dirty="0">
                <a:latin typeface="AvenirNext LT Pro Regular"/>
                <a:cs typeface="AvenirNext LT Pro Regular"/>
              </a:rPr>
              <a:t> on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Entry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25" dirty="0">
                <a:latin typeface="AvenirNext LT Pro Regular"/>
                <a:cs typeface="AvenirNext LT Pro Regular"/>
              </a:rPr>
              <a:t>Form,</a:t>
            </a:r>
            <a:r>
              <a:rPr sz="1800" spc="-5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submit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-10" dirty="0">
                <a:latin typeface="AvenirNext LT Pro Regular"/>
                <a:cs typeface="AvenirNext LT Pro Regular"/>
              </a:rPr>
              <a:t> strong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entry.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012" y="2017775"/>
            <a:ext cx="2639566" cy="4187300"/>
          </a:xfrm>
          <a:prstGeom prst="rect">
            <a:avLst/>
          </a:prstGeom>
          <a:solidFill>
            <a:srgbClr val="B19C68"/>
          </a:solidFill>
        </p:spPr>
        <p:txBody>
          <a:bodyPr vert="horz" wrap="square" lIns="0" tIns="247015" rIns="0" bIns="0" rtlCol="0" anchor="t">
            <a:spAutoFit/>
          </a:bodyPr>
          <a:lstStyle/>
          <a:p>
            <a:pPr marL="467995" marR="450850" indent="1270" algn="dist">
              <a:spcAft>
                <a:spcPts val="3600"/>
              </a:spcAft>
            </a:pP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</a:t>
            </a:r>
            <a:r>
              <a:rPr sz="2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h</a:t>
            </a: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sz="2800" b="1" spc="-14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ll</a:t>
            </a: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2800" b="1" spc="-14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g</a:t>
            </a: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e,  </a:t>
            </a:r>
            <a:r>
              <a:rPr sz="2800" b="1" spc="-17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</a:t>
            </a: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</a:t>
            </a:r>
            <a:r>
              <a:rPr sz="2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nt</a:t>
            </a:r>
            <a:r>
              <a:rPr sz="2800" b="1" spc="-20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800" b="1" spc="-14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x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t</a:t>
            </a:r>
            <a:r>
              <a:rPr sz="2800" b="1" spc="-254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&amp;  </a:t>
            </a:r>
            <a:r>
              <a:rPr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Objective</a:t>
            </a:r>
            <a:r>
              <a:rPr lang="en-US"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</a:t>
            </a:r>
            <a:br>
              <a:rPr lang="en-US"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br>
              <a:rPr lang="en-US" sz="2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endParaRPr lang="en-US" sz="2000" b="1" spc="-14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marL="467995" marR="450850" indent="1270" algn="dist">
              <a:spcAft>
                <a:spcPts val="3600"/>
              </a:spcAft>
            </a:pPr>
            <a:endParaRPr lang="en-US" sz="2800" b="1" spc="-14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marL="467995" marR="450850" indent="1270" algn="dist">
              <a:lnSpc>
                <a:spcPts val="120"/>
              </a:lnSpc>
            </a:pPr>
            <a:r>
              <a:rPr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Q</a:t>
            </a:r>
            <a:r>
              <a:rPr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st</a:t>
            </a:r>
            <a:r>
              <a:rPr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</a:t>
            </a:r>
            <a:r>
              <a:rPr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</a:t>
            </a:r>
            <a:r>
              <a:rPr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</a:t>
            </a:r>
            <a:r>
              <a:rPr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1</a:t>
            </a:r>
            <a:r>
              <a:rPr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A-</a:t>
            </a:r>
            <a:r>
              <a:rPr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1C</a:t>
            </a:r>
            <a:br>
              <a:rPr lang="en-US"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ts val="1100"/>
              </a:lnSpc>
            </a:pPr>
            <a:endParaRPr sz="2100" dirty="0">
              <a:latin typeface="AvenirNext LT Pro Bold"/>
              <a:cs typeface="AvenirNext LT Pro Bold"/>
            </a:endParaRPr>
          </a:p>
          <a:p>
            <a:pPr marR="635" algn="ctr">
              <a:lnSpc>
                <a:spcPts val="1100"/>
              </a:lnSpc>
              <a:spcBef>
                <a:spcPts val="1595"/>
              </a:spcBef>
            </a:pP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</a:rPr>
              <a:t>25%</a:t>
            </a:r>
            <a:endParaRPr sz="2400" dirty="0">
              <a:latin typeface="AvenirNext LT Pro Bold"/>
              <a:cs typeface="AvenirNext LT Pro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9271" y="2017775"/>
            <a:ext cx="2621280" cy="4212947"/>
          </a:xfrm>
          <a:prstGeom prst="rect">
            <a:avLst/>
          </a:prstGeom>
          <a:solidFill>
            <a:srgbClr val="B19C68"/>
          </a:solidFill>
        </p:spPr>
        <p:txBody>
          <a:bodyPr vert="horz" wrap="square" lIns="0" tIns="246379" rIns="0" bIns="0" rtlCol="0">
            <a:spAutoFit/>
          </a:bodyPr>
          <a:lstStyle/>
          <a:p>
            <a:pPr marL="146685" marR="85725" indent="-1905" algn="ctr">
              <a:lnSpc>
                <a:spcPct val="100000"/>
              </a:lnSpc>
              <a:spcBef>
                <a:spcPts val="1939"/>
              </a:spcBef>
            </a:pP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Insights &amp; </a:t>
            </a:r>
            <a:r>
              <a:rPr sz="2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Strateg</a:t>
            </a:r>
            <a:r>
              <a:rPr lang="en-US" sz="28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y</a:t>
            </a:r>
            <a:endParaRPr sz="28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4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endParaRPr lang="en-US" sz="1000" dirty="0">
              <a:latin typeface="AvenirNext LT Pro Bold"/>
              <a:cs typeface="AvenirNext LT Pro Bold"/>
            </a:endParaRPr>
          </a:p>
          <a:p>
            <a:pPr marR="1905" algn="ctr">
              <a:lnSpc>
                <a:spcPct val="100000"/>
              </a:lnSpc>
            </a:pPr>
            <a:br>
              <a:rPr lang="en-US" sz="2400" dirty="0">
                <a:latin typeface="AvenirNext LT Pro Bold"/>
                <a:cs typeface="AvenirNext LT Pro Bold"/>
              </a:rPr>
            </a:br>
            <a:r>
              <a:rPr kumimoji="0" lang="en-US" sz="1800" b="1" i="0" u="none" strike="noStrike" kern="120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Q</a:t>
            </a:r>
            <a:r>
              <a:rPr kumimoji="0" lang="en-US" sz="1800" b="1" i="0" u="none" strike="noStrike" kern="120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u</a:t>
            </a:r>
            <a:r>
              <a:rPr kumimoji="0" lang="en-US" sz="1800" b="1" i="0" u="none" strike="noStrike" kern="120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e</a:t>
            </a:r>
            <a:r>
              <a:rPr kumimoji="0" lang="en-US" sz="1800" b="1" i="0" u="none" strike="noStrike" kern="120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st</a:t>
            </a:r>
            <a:r>
              <a:rPr kumimoji="0" lang="en-US" sz="1800" b="1" i="0" u="none" strike="noStrike" kern="120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i</a:t>
            </a:r>
            <a:r>
              <a:rPr kumimoji="0" lang="en-US" sz="1800" b="1" i="0" u="none" strike="noStrike" kern="1200" cap="none" spc="-1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o</a:t>
            </a:r>
            <a:r>
              <a:rPr kumimoji="0" lang="en-US" sz="1800" b="1" i="0" u="none" strike="noStrike" kern="1200" cap="none" spc="-1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s</a:t>
            </a:r>
            <a:r>
              <a:rPr kumimoji="0" lang="en-US" sz="1800" b="1" i="0" u="none" strike="noStrike" kern="1200" cap="none" spc="-2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 </a:t>
            </a:r>
            <a:r>
              <a:rPr kumimoji="0" lang="en-US" sz="1800" b="1" i="0" u="none" strike="noStrike" kern="120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2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A</a:t>
            </a:r>
            <a:r>
              <a:rPr kumimoji="0" lang="en-US" sz="1800" b="1" i="0" u="none" strike="noStrike" kern="1200" cap="none" spc="-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-</a:t>
            </a:r>
            <a:r>
              <a:rPr kumimoji="0" lang="en-US" sz="1800" b="1" i="0" u="none" strike="noStrike" kern="1200" cap="none" spc="-2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 </a:t>
            </a:r>
            <a:r>
              <a:rPr kumimoji="0" lang="en-US" sz="1800" b="1" i="0" u="none" strike="noStrike" kern="1200" cap="none" spc="-1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Next LT Pro Bold"/>
                <a:ea typeface="+mn-ea"/>
                <a:cs typeface="AvenirNext LT Pro Bold"/>
              </a:rPr>
              <a:t>2B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Next LT Pro Bold"/>
              <a:ea typeface="+mn-ea"/>
              <a:cs typeface="AvenirNext LT Pro Bold"/>
            </a:endParaRPr>
          </a:p>
          <a:p>
            <a:pPr marR="1905" algn="ctr">
              <a:lnSpc>
                <a:spcPts val="3780"/>
              </a:lnSpc>
              <a:spcAft>
                <a:spcPts val="600"/>
              </a:spcAft>
            </a:pPr>
            <a:r>
              <a:rPr lang="en-US" sz="2400" b="1" u="sng" spc="-5" dirty="0"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</a:rPr>
              <a:t>25%</a:t>
            </a:r>
            <a:endParaRPr lang="en-US" sz="2400" dirty="0">
              <a:latin typeface="AvenirNext LT Pro Bold"/>
              <a:cs typeface="AvenirNext LT Pro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3244" y="2025395"/>
            <a:ext cx="2621280" cy="4201150"/>
          </a:xfrm>
          <a:prstGeom prst="rect">
            <a:avLst/>
          </a:prstGeom>
          <a:solidFill>
            <a:srgbClr val="B19C68"/>
          </a:solidFill>
        </p:spPr>
        <p:txBody>
          <a:bodyPr vert="horz" wrap="square" lIns="0" tIns="238760" rIns="0" bIns="0" rtlCol="0">
            <a:spAutoFit/>
          </a:bodyPr>
          <a:lstStyle/>
          <a:p>
            <a:pPr marR="6985" algn="ctr">
              <a:lnSpc>
                <a:spcPct val="100000"/>
              </a:lnSpc>
              <a:spcBef>
                <a:spcPts val="1880"/>
              </a:spcBef>
            </a:pPr>
            <a:r>
              <a:rPr lang="en-US" sz="28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Bringing the </a:t>
            </a:r>
            <a:br>
              <a:rPr lang="en-US" sz="28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r>
              <a:rPr lang="en-US" sz="28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Strategy &amp; Idea to Life</a:t>
            </a:r>
            <a:endParaRPr lang="en-US" sz="1800" b="1" spc="-13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marR="15240" algn="ctr">
              <a:lnSpc>
                <a:spcPct val="100000"/>
              </a:lnSpc>
            </a:pPr>
            <a:endParaRPr lang="en-US" sz="2400" b="1" u="sng" spc="-5" dirty="0">
              <a:uFill>
                <a:solidFill>
                  <a:srgbClr val="000000"/>
                </a:solidFill>
              </a:uFill>
              <a:latin typeface="AvenirNext LT Pro Bold"/>
              <a:cs typeface="AvenirNext LT Pro Bold"/>
            </a:endParaRPr>
          </a:p>
          <a:p>
            <a:pPr marL="500380" marR="506730" algn="ctr">
              <a:lnSpc>
                <a:spcPct val="100000"/>
              </a:lnSpc>
              <a:spcBef>
                <a:spcPts val="2210"/>
              </a:spcBef>
              <a:spcAft>
                <a:spcPts val="1800"/>
              </a:spcAft>
            </a:pPr>
            <a:br>
              <a:rPr lang="en-US" sz="20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b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b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</a:br>
            <a: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Q</a:t>
            </a:r>
            <a:r>
              <a:rPr lang="en-US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lang="en-US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st</a:t>
            </a:r>
            <a:r>
              <a:rPr lang="en-US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</a:t>
            </a:r>
            <a: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</a:t>
            </a:r>
            <a:r>
              <a:rPr lang="en-US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lang="en-US" b="1" spc="-28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3</a:t>
            </a:r>
            <a:r>
              <a:rPr lang="en-US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lang="en-US" b="1" spc="-30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-</a:t>
            </a:r>
            <a:r>
              <a:rPr lang="en-US" b="1" spc="-26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3B  </a:t>
            </a:r>
            <a:r>
              <a:rPr lang="en-US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</a:t>
            </a:r>
            <a:r>
              <a:rPr lang="en-US" b="1" spc="-17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r</a:t>
            </a:r>
            <a:r>
              <a:rPr lang="en-US" b="1" spc="-15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lang="en-US" b="1" spc="-14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t</a:t>
            </a:r>
            <a:r>
              <a:rPr lang="en-US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</a:t>
            </a:r>
            <a:r>
              <a:rPr lang="en-US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v</a:t>
            </a:r>
            <a:r>
              <a:rPr lang="en-US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lang="en-US" b="1" spc="-26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b="1" spc="-19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W</a:t>
            </a:r>
            <a:r>
              <a:rPr lang="en-US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</a:t>
            </a:r>
            <a:r>
              <a:rPr lang="en-US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rk</a:t>
            </a:r>
            <a:endParaRPr lang="en-US" b="1" u="sng" spc="-5" dirty="0">
              <a:uFill>
                <a:solidFill>
                  <a:srgbClr val="000000"/>
                </a:solidFill>
              </a:uFill>
              <a:latin typeface="AvenirNext LT Pro Bold"/>
              <a:cs typeface="AvenirNext LT Pro Bold"/>
            </a:endParaRPr>
          </a:p>
          <a:p>
            <a:pPr marR="15240" algn="ctr">
              <a:lnSpc>
                <a:spcPct val="100000"/>
              </a:lnSpc>
            </a:pPr>
            <a:r>
              <a:rPr lang="en-US" sz="2400" b="1" u="sng" spc="-5" dirty="0"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</a:rPr>
              <a:t>25%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67217" y="2017775"/>
            <a:ext cx="2621280" cy="4203714"/>
          </a:xfrm>
          <a:prstGeom prst="rect">
            <a:avLst/>
          </a:prstGeom>
          <a:solidFill>
            <a:srgbClr val="B19C68"/>
          </a:solidFill>
        </p:spPr>
        <p:txBody>
          <a:bodyPr vert="horz" wrap="square" lIns="0" tIns="246379" rIns="0" bIns="0" rtlCol="0">
            <a:spAutoFit/>
          </a:bodyPr>
          <a:lstStyle/>
          <a:p>
            <a:pPr marL="122555" marR="116205" algn="ctr">
              <a:lnSpc>
                <a:spcPct val="100000"/>
              </a:lnSpc>
              <a:spcBef>
                <a:spcPts val="1939"/>
              </a:spcBef>
            </a:pPr>
            <a:r>
              <a:rPr sz="2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</a:t>
            </a:r>
            <a:r>
              <a:rPr sz="2800" b="1" spc="-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as</a:t>
            </a:r>
            <a:r>
              <a:rPr sz="2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sz="2800" b="1" spc="-6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r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2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t  </a:t>
            </a:r>
            <a:r>
              <a:rPr sz="2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Methodolog</a:t>
            </a:r>
            <a:r>
              <a:rPr lang="en-US" sz="28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y</a:t>
            </a:r>
            <a:br>
              <a:rPr lang="en-US" sz="2800" dirty="0">
                <a:latin typeface="AvenirNext LT Pro Bold"/>
                <a:cs typeface="AvenirNext LT Pro Bold"/>
              </a:rPr>
            </a:br>
            <a:endParaRPr lang="en-US" sz="1800" b="1" spc="-13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1800"/>
              </a:spcAft>
            </a:pPr>
            <a:endParaRPr lang="en-US" sz="1800" b="1" spc="-13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1800"/>
              </a:spcAft>
            </a:pPr>
            <a:endParaRPr lang="en-US" sz="1800" b="1" spc="-130" dirty="0">
              <a:solidFill>
                <a:srgbClr val="FFFFFF"/>
              </a:solidFill>
              <a:latin typeface="AvenirNext LT Pro Bold"/>
              <a:cs typeface="AvenirNext LT Pro Bold"/>
            </a:endParaRPr>
          </a:p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1800"/>
              </a:spcAft>
            </a:pPr>
            <a:r>
              <a:rPr lang="en-US"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Q</a:t>
            </a:r>
            <a:r>
              <a:rPr lang="en-US"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lang="en-US"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lang="en-US"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st</a:t>
            </a:r>
            <a:r>
              <a:rPr lang="en-US"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i</a:t>
            </a:r>
            <a:r>
              <a:rPr lang="en-US" sz="1800" b="1" spc="-13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o</a:t>
            </a:r>
            <a:r>
              <a:rPr lang="en-US" sz="1800" b="1" spc="-14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lang="en-US"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</a:t>
            </a:r>
            <a:r>
              <a:rPr lang="en-US" sz="1800" b="1" spc="-27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4</a:t>
            </a:r>
            <a:r>
              <a:rPr lang="en-US"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lang="en-US" sz="1800" b="1" spc="-30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8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-</a:t>
            </a:r>
            <a:r>
              <a:rPr lang="en-US" sz="1800" b="1" spc="-27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800" b="1" spc="-13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4C</a:t>
            </a:r>
            <a:endParaRPr lang="en-US" sz="2400" dirty="0">
              <a:latin typeface="AvenirNext LT Pro Bold"/>
              <a:cs typeface="AvenirNext LT Pro Bold"/>
            </a:endParaRPr>
          </a:p>
          <a:p>
            <a:pPr marR="2540" algn="ctr">
              <a:lnSpc>
                <a:spcPct val="100000"/>
              </a:lnSpc>
              <a:spcBef>
                <a:spcPts val="5"/>
              </a:spcBef>
            </a:pPr>
            <a:r>
              <a:rPr sz="2400" b="1" u="sng" spc="-5" dirty="0">
                <a:uFill>
                  <a:solidFill>
                    <a:srgbClr val="000000"/>
                  </a:solidFill>
                </a:uFill>
                <a:latin typeface="AvenirNext LT Pro Bold"/>
                <a:cs typeface="AvenirNext LT Pro Bold"/>
              </a:rPr>
              <a:t>25%</a:t>
            </a:r>
            <a:endParaRPr lang="en-US" sz="2400" b="1" u="sng" spc="-5" dirty="0">
              <a:uFill>
                <a:solidFill>
                  <a:srgbClr val="000000"/>
                </a:solidFill>
              </a:uFill>
              <a:latin typeface="AvenirNext LT Pro Bold"/>
              <a:cs typeface="AvenirNext LT Pro Bol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753C2F-CDC9-7D18-74DA-157765D8FCF0}"/>
              </a:ext>
            </a:extLst>
          </p:cNvPr>
          <p:cNvSpPr txBox="1"/>
          <p:nvPr/>
        </p:nvSpPr>
        <p:spPr>
          <a:xfrm>
            <a:off x="10824519" y="6462584"/>
            <a:ext cx="2062103" cy="423834"/>
          </a:xfrm>
          <a:prstGeom prst="rect">
            <a:avLst/>
          </a:prstGeom>
          <a:ln w="57150">
            <a:solidFill>
              <a:srgbClr val="B4965A"/>
            </a:solidFill>
          </a:ln>
        </p:spPr>
        <p:txBody>
          <a:bodyPr vert="horz" wrap="none" lIns="0" tIns="145415" rIns="0" bIns="0" rtlCol="0">
            <a:spAutoFit/>
          </a:bodyPr>
          <a:lstStyle/>
          <a:p>
            <a:pPr marL="1479550" marR="1018540" indent="-455930" algn="l">
              <a:lnSpc>
                <a:spcPct val="100000"/>
              </a:lnSpc>
              <a:spcBef>
                <a:spcPts val="1145"/>
              </a:spcBef>
            </a:pPr>
            <a:endParaRPr lang="en-US" sz="1800" b="1" u="sng" spc="-10" dirty="0">
              <a:uFill>
                <a:solidFill>
                  <a:srgbClr val="000000"/>
                </a:solidFill>
              </a:uFill>
              <a:latin typeface="AvenirNext LT Pro Bold"/>
              <a:cs typeface="AvenirNext LT Pro Bold"/>
              <a:hlinkClick r:id="" action="ppaction://hlinksldjump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4454847"/>
            <a:ext cx="12204700" cy="2409825"/>
            <a:chOff x="-6350" y="4454847"/>
            <a:chExt cx="12204700" cy="2409825"/>
          </a:xfrm>
        </p:grpSpPr>
        <p:sp>
          <p:nvSpPr>
            <p:cNvPr id="3" name="object 3"/>
            <p:cNvSpPr/>
            <p:nvPr/>
          </p:nvSpPr>
          <p:spPr>
            <a:xfrm>
              <a:off x="7453121" y="4469134"/>
              <a:ext cx="4104004" cy="1978660"/>
            </a:xfrm>
            <a:custGeom>
              <a:avLst/>
              <a:gdLst/>
              <a:ahLst/>
              <a:cxnLst/>
              <a:rect l="l" t="t" r="r" b="b"/>
              <a:pathLst>
                <a:path w="4104004" h="1978660">
                  <a:moveTo>
                    <a:pt x="3349244" y="0"/>
                  </a:moveTo>
                  <a:lnTo>
                    <a:pt x="329692" y="0"/>
                  </a:lnTo>
                  <a:lnTo>
                    <a:pt x="280973" y="3574"/>
                  </a:lnTo>
                  <a:lnTo>
                    <a:pt x="234474" y="13958"/>
                  </a:lnTo>
                  <a:lnTo>
                    <a:pt x="190703" y="30640"/>
                  </a:lnTo>
                  <a:lnTo>
                    <a:pt x="150173" y="53113"/>
                  </a:lnTo>
                  <a:lnTo>
                    <a:pt x="113391" y="80864"/>
                  </a:lnTo>
                  <a:lnTo>
                    <a:pt x="80869" y="113386"/>
                  </a:lnTo>
                  <a:lnTo>
                    <a:pt x="53116" y="150167"/>
                  </a:lnTo>
                  <a:lnTo>
                    <a:pt x="30643" y="190698"/>
                  </a:lnTo>
                  <a:lnTo>
                    <a:pt x="13959" y="234469"/>
                  </a:lnTo>
                  <a:lnTo>
                    <a:pt x="3574" y="280970"/>
                  </a:lnTo>
                  <a:lnTo>
                    <a:pt x="0" y="329692"/>
                  </a:lnTo>
                  <a:lnTo>
                    <a:pt x="0" y="1648460"/>
                  </a:lnTo>
                  <a:lnTo>
                    <a:pt x="3574" y="1697169"/>
                  </a:lnTo>
                  <a:lnTo>
                    <a:pt x="13959" y="1743671"/>
                  </a:lnTo>
                  <a:lnTo>
                    <a:pt x="30643" y="1787443"/>
                  </a:lnTo>
                  <a:lnTo>
                    <a:pt x="53116" y="1827975"/>
                  </a:lnTo>
                  <a:lnTo>
                    <a:pt x="80869" y="1864758"/>
                  </a:lnTo>
                  <a:lnTo>
                    <a:pt x="113391" y="1897281"/>
                  </a:lnTo>
                  <a:lnTo>
                    <a:pt x="150173" y="1925034"/>
                  </a:lnTo>
                  <a:lnTo>
                    <a:pt x="190703" y="1947508"/>
                  </a:lnTo>
                  <a:lnTo>
                    <a:pt x="234474" y="1964192"/>
                  </a:lnTo>
                  <a:lnTo>
                    <a:pt x="280973" y="1974577"/>
                  </a:lnTo>
                  <a:lnTo>
                    <a:pt x="329692" y="1978152"/>
                  </a:lnTo>
                  <a:lnTo>
                    <a:pt x="3349244" y="1978152"/>
                  </a:lnTo>
                  <a:lnTo>
                    <a:pt x="3397962" y="1974577"/>
                  </a:lnTo>
                  <a:lnTo>
                    <a:pt x="3444461" y="1964192"/>
                  </a:lnTo>
                  <a:lnTo>
                    <a:pt x="3488232" y="1947508"/>
                  </a:lnTo>
                  <a:lnTo>
                    <a:pt x="3528762" y="1925034"/>
                  </a:lnTo>
                  <a:lnTo>
                    <a:pt x="3565544" y="1897281"/>
                  </a:lnTo>
                  <a:lnTo>
                    <a:pt x="3598066" y="1864758"/>
                  </a:lnTo>
                  <a:lnTo>
                    <a:pt x="3625819" y="1827975"/>
                  </a:lnTo>
                  <a:lnTo>
                    <a:pt x="3648292" y="1787443"/>
                  </a:lnTo>
                  <a:lnTo>
                    <a:pt x="3664976" y="1743671"/>
                  </a:lnTo>
                  <a:lnTo>
                    <a:pt x="3675361" y="1697169"/>
                  </a:lnTo>
                  <a:lnTo>
                    <a:pt x="3678936" y="1648447"/>
                  </a:lnTo>
                  <a:lnTo>
                    <a:pt x="4017825" y="1648447"/>
                  </a:lnTo>
                  <a:lnTo>
                    <a:pt x="3678936" y="1153922"/>
                  </a:lnTo>
                  <a:lnTo>
                    <a:pt x="3678936" y="329692"/>
                  </a:lnTo>
                  <a:lnTo>
                    <a:pt x="3675361" y="280970"/>
                  </a:lnTo>
                  <a:lnTo>
                    <a:pt x="3664976" y="234469"/>
                  </a:lnTo>
                  <a:lnTo>
                    <a:pt x="3648292" y="190698"/>
                  </a:lnTo>
                  <a:lnTo>
                    <a:pt x="3625819" y="150167"/>
                  </a:lnTo>
                  <a:lnTo>
                    <a:pt x="3598066" y="113386"/>
                  </a:lnTo>
                  <a:lnTo>
                    <a:pt x="3565544" y="80864"/>
                  </a:lnTo>
                  <a:lnTo>
                    <a:pt x="3528762" y="53113"/>
                  </a:lnTo>
                  <a:lnTo>
                    <a:pt x="3488232" y="30640"/>
                  </a:lnTo>
                  <a:lnTo>
                    <a:pt x="3444461" y="13958"/>
                  </a:lnTo>
                  <a:lnTo>
                    <a:pt x="3397962" y="3574"/>
                  </a:lnTo>
                  <a:lnTo>
                    <a:pt x="3349244" y="0"/>
                  </a:lnTo>
                  <a:close/>
                </a:path>
                <a:path w="4104004" h="1978660">
                  <a:moveTo>
                    <a:pt x="4017825" y="1648447"/>
                  </a:moveTo>
                  <a:lnTo>
                    <a:pt x="3678936" y="1648447"/>
                  </a:lnTo>
                  <a:lnTo>
                    <a:pt x="4103890" y="1774037"/>
                  </a:lnTo>
                  <a:lnTo>
                    <a:pt x="4017825" y="16484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53121" y="4469134"/>
              <a:ext cx="4104004" cy="1978660"/>
            </a:xfrm>
            <a:custGeom>
              <a:avLst/>
              <a:gdLst/>
              <a:ahLst/>
              <a:cxnLst/>
              <a:rect l="l" t="t" r="r" b="b"/>
              <a:pathLst>
                <a:path w="4104004" h="1978660">
                  <a:moveTo>
                    <a:pt x="0" y="329692"/>
                  </a:moveTo>
                  <a:lnTo>
                    <a:pt x="3574" y="280970"/>
                  </a:lnTo>
                  <a:lnTo>
                    <a:pt x="13959" y="234469"/>
                  </a:lnTo>
                  <a:lnTo>
                    <a:pt x="30643" y="190698"/>
                  </a:lnTo>
                  <a:lnTo>
                    <a:pt x="53116" y="150167"/>
                  </a:lnTo>
                  <a:lnTo>
                    <a:pt x="80869" y="113386"/>
                  </a:lnTo>
                  <a:lnTo>
                    <a:pt x="113391" y="80864"/>
                  </a:lnTo>
                  <a:lnTo>
                    <a:pt x="150173" y="53113"/>
                  </a:lnTo>
                  <a:lnTo>
                    <a:pt x="190703" y="30640"/>
                  </a:lnTo>
                  <a:lnTo>
                    <a:pt x="234474" y="13958"/>
                  </a:lnTo>
                  <a:lnTo>
                    <a:pt x="280973" y="3574"/>
                  </a:lnTo>
                  <a:lnTo>
                    <a:pt x="329692" y="0"/>
                  </a:lnTo>
                  <a:lnTo>
                    <a:pt x="2146046" y="0"/>
                  </a:lnTo>
                  <a:lnTo>
                    <a:pt x="3065780" y="0"/>
                  </a:lnTo>
                  <a:lnTo>
                    <a:pt x="3349244" y="0"/>
                  </a:lnTo>
                  <a:lnTo>
                    <a:pt x="3397962" y="3574"/>
                  </a:lnTo>
                  <a:lnTo>
                    <a:pt x="3444461" y="13958"/>
                  </a:lnTo>
                  <a:lnTo>
                    <a:pt x="3488232" y="30640"/>
                  </a:lnTo>
                  <a:lnTo>
                    <a:pt x="3528762" y="53113"/>
                  </a:lnTo>
                  <a:lnTo>
                    <a:pt x="3565544" y="80864"/>
                  </a:lnTo>
                  <a:lnTo>
                    <a:pt x="3598066" y="113386"/>
                  </a:lnTo>
                  <a:lnTo>
                    <a:pt x="3625819" y="150167"/>
                  </a:lnTo>
                  <a:lnTo>
                    <a:pt x="3648292" y="190698"/>
                  </a:lnTo>
                  <a:lnTo>
                    <a:pt x="3664976" y="234469"/>
                  </a:lnTo>
                  <a:lnTo>
                    <a:pt x="3675361" y="280970"/>
                  </a:lnTo>
                  <a:lnTo>
                    <a:pt x="3678936" y="329692"/>
                  </a:lnTo>
                  <a:lnTo>
                    <a:pt x="3678936" y="1153922"/>
                  </a:lnTo>
                  <a:lnTo>
                    <a:pt x="4103890" y="1774037"/>
                  </a:lnTo>
                  <a:lnTo>
                    <a:pt x="3678936" y="1648460"/>
                  </a:lnTo>
                  <a:lnTo>
                    <a:pt x="3675361" y="1697169"/>
                  </a:lnTo>
                  <a:lnTo>
                    <a:pt x="3664976" y="1743671"/>
                  </a:lnTo>
                  <a:lnTo>
                    <a:pt x="3648292" y="1787443"/>
                  </a:lnTo>
                  <a:lnTo>
                    <a:pt x="3625819" y="1827975"/>
                  </a:lnTo>
                  <a:lnTo>
                    <a:pt x="3598066" y="1864758"/>
                  </a:lnTo>
                  <a:lnTo>
                    <a:pt x="3565544" y="1897281"/>
                  </a:lnTo>
                  <a:lnTo>
                    <a:pt x="3528762" y="1925034"/>
                  </a:lnTo>
                  <a:lnTo>
                    <a:pt x="3488232" y="1947508"/>
                  </a:lnTo>
                  <a:lnTo>
                    <a:pt x="3444461" y="1964192"/>
                  </a:lnTo>
                  <a:lnTo>
                    <a:pt x="3397962" y="1974577"/>
                  </a:lnTo>
                  <a:lnTo>
                    <a:pt x="3349244" y="1978152"/>
                  </a:lnTo>
                  <a:lnTo>
                    <a:pt x="3065780" y="1978152"/>
                  </a:lnTo>
                  <a:lnTo>
                    <a:pt x="2146046" y="1978152"/>
                  </a:lnTo>
                  <a:lnTo>
                    <a:pt x="329692" y="1978152"/>
                  </a:lnTo>
                  <a:lnTo>
                    <a:pt x="280973" y="1974577"/>
                  </a:lnTo>
                  <a:lnTo>
                    <a:pt x="234474" y="1964192"/>
                  </a:lnTo>
                  <a:lnTo>
                    <a:pt x="190703" y="1947508"/>
                  </a:lnTo>
                  <a:lnTo>
                    <a:pt x="150173" y="1925034"/>
                  </a:lnTo>
                  <a:lnTo>
                    <a:pt x="113391" y="1897281"/>
                  </a:lnTo>
                  <a:lnTo>
                    <a:pt x="80869" y="1864758"/>
                  </a:lnTo>
                  <a:lnTo>
                    <a:pt x="53116" y="1827975"/>
                  </a:lnTo>
                  <a:lnTo>
                    <a:pt x="30643" y="1787443"/>
                  </a:lnTo>
                  <a:lnTo>
                    <a:pt x="13959" y="1743671"/>
                  </a:lnTo>
                  <a:lnTo>
                    <a:pt x="3574" y="1697169"/>
                  </a:lnTo>
                  <a:lnTo>
                    <a:pt x="0" y="1648447"/>
                  </a:lnTo>
                  <a:lnTo>
                    <a:pt x="0" y="1153922"/>
                  </a:lnTo>
                  <a:lnTo>
                    <a:pt x="0" y="329692"/>
                  </a:lnTo>
                  <a:close/>
                </a:path>
              </a:pathLst>
            </a:custGeom>
            <a:ln w="28575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1: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8232" y="765912"/>
            <a:ext cx="4537710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CHALLENGE,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CONTEXT</a:t>
            </a:r>
            <a:r>
              <a:rPr sz="1900" b="1" spc="-5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OBJECTIVES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1A</a:t>
            </a:r>
            <a:r>
              <a:rPr sz="1400" b="1" spc="-50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927026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927026"/>
                </a:solidFill>
                <a:latin typeface="AvenirNext LT Pro Bold"/>
                <a:cs typeface="AvenirNext LT Pro Bold"/>
              </a:rPr>
              <a:t>1C</a:t>
            </a:r>
            <a:endParaRPr sz="1400" dirty="0">
              <a:solidFill>
                <a:srgbClr val="927026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9420" y="4903274"/>
            <a:ext cx="3211195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venirNext LT Pro Bold"/>
                <a:cs typeface="AvenirNext LT Pro Bold"/>
              </a:rPr>
              <a:t>EFFIE</a:t>
            </a:r>
            <a:r>
              <a:rPr sz="1400" b="1" spc="-20" dirty="0">
                <a:latin typeface="AvenirNext LT Pro Bold"/>
                <a:cs typeface="AvenirNext LT Pro Bold"/>
              </a:rPr>
              <a:t> </a:t>
            </a:r>
            <a:r>
              <a:rPr sz="1400" b="1" spc="-15" dirty="0">
                <a:latin typeface="AvenirNext LT Pro Bold"/>
                <a:cs typeface="AvenirNext LT Pro Bold"/>
              </a:rPr>
              <a:t>TIP:</a:t>
            </a:r>
            <a:r>
              <a:rPr sz="1400" b="1" dirty="0">
                <a:latin typeface="AvenirNext LT Pro Bold"/>
                <a:cs typeface="AvenirNext LT Pro Bold"/>
              </a:rPr>
              <a:t> </a:t>
            </a:r>
            <a:r>
              <a:rPr sz="1400" spc="15" dirty="0">
                <a:latin typeface="AvenirNext LT Pro Regular"/>
                <a:cs typeface="AvenirNext LT Pro Regular"/>
              </a:rPr>
              <a:t>Go</a:t>
            </a:r>
            <a:r>
              <a:rPr sz="1400" spc="6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beyond</a:t>
            </a:r>
            <a:r>
              <a:rPr sz="1400" spc="4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what</a:t>
            </a:r>
            <a:r>
              <a:rPr sz="1400" spc="75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8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client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has</a:t>
            </a:r>
            <a:r>
              <a:rPr sz="1400" spc="6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provided</a:t>
            </a:r>
            <a:r>
              <a:rPr sz="1400" spc="50" dirty="0">
                <a:latin typeface="AvenirNext LT Pro Regular"/>
                <a:cs typeface="AvenirNext LT Pro Regular"/>
              </a:rPr>
              <a:t> </a:t>
            </a:r>
            <a:r>
              <a:rPr sz="1400" spc="15" dirty="0">
                <a:latin typeface="AvenirNext LT Pro Regular"/>
                <a:cs typeface="AvenirNext LT Pro Regular"/>
              </a:rPr>
              <a:t>in</a:t>
            </a:r>
            <a:r>
              <a:rPr sz="1400" spc="65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8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client</a:t>
            </a:r>
            <a:r>
              <a:rPr sz="1400" spc="55" dirty="0">
                <a:latin typeface="AvenirNext LT Pro Regular"/>
                <a:cs typeface="AvenirNext LT Pro Regular"/>
              </a:rPr>
              <a:t> </a:t>
            </a:r>
            <a:r>
              <a:rPr sz="1400" spc="35" dirty="0">
                <a:latin typeface="AvenirNext LT Pro Regular"/>
                <a:cs typeface="AvenirNext LT Pro Regular"/>
              </a:rPr>
              <a:t>brief.</a:t>
            </a:r>
            <a:endParaRPr sz="1400">
              <a:latin typeface="AvenirNext LT Pro Regular"/>
              <a:cs typeface="AvenirNext LT Pro Regular"/>
            </a:endParaRPr>
          </a:p>
          <a:p>
            <a:pPr marL="12065" marR="14604" algn="ctr">
              <a:lnSpc>
                <a:spcPct val="100000"/>
              </a:lnSpc>
            </a:pPr>
            <a:r>
              <a:rPr sz="1400" spc="30" dirty="0">
                <a:latin typeface="AvenirNext LT Pro Regular"/>
                <a:cs typeface="AvenirNext LT Pro Regular"/>
              </a:rPr>
              <a:t>Identify</a:t>
            </a:r>
            <a:r>
              <a:rPr sz="1400" spc="5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80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challenge</a:t>
            </a:r>
            <a:r>
              <a:rPr sz="1400" spc="35" dirty="0">
                <a:latin typeface="AvenirNext LT Pro Regular"/>
                <a:cs typeface="AvenirNext LT Pro Regular"/>
              </a:rPr>
              <a:t> </a:t>
            </a:r>
            <a:r>
              <a:rPr sz="1400" spc="15" dirty="0">
                <a:latin typeface="AvenirNext LT Pro Regular"/>
                <a:cs typeface="AvenirNext LT Pro Regular"/>
              </a:rPr>
              <a:t>to</a:t>
            </a:r>
            <a:r>
              <a:rPr sz="1400" spc="75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address</a:t>
            </a:r>
            <a:r>
              <a:rPr sz="1400" spc="4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and </a:t>
            </a:r>
            <a:r>
              <a:rPr sz="1400" spc="-33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support</a:t>
            </a:r>
            <a:r>
              <a:rPr sz="1400" spc="5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why</a:t>
            </a:r>
            <a:r>
              <a:rPr sz="1400" spc="9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this</a:t>
            </a:r>
            <a:r>
              <a:rPr sz="1400" spc="80" dirty="0">
                <a:latin typeface="AvenirNext LT Pro Regular"/>
                <a:cs typeface="AvenirNext LT Pro Regular"/>
              </a:rPr>
              <a:t> </a:t>
            </a:r>
            <a:r>
              <a:rPr sz="1400" spc="15" dirty="0">
                <a:latin typeface="AvenirNext LT Pro Regular"/>
                <a:cs typeface="AvenirNext LT Pro Regular"/>
              </a:rPr>
              <a:t>is</a:t>
            </a:r>
            <a:r>
              <a:rPr sz="1400" spc="80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65" dirty="0">
                <a:latin typeface="AvenirNext LT Pro Regular"/>
                <a:cs typeface="AvenirNext LT Pro Regular"/>
              </a:rPr>
              <a:t> </a:t>
            </a:r>
            <a:r>
              <a:rPr sz="1400" spc="30" dirty="0">
                <a:latin typeface="AvenirNext LT Pro Regular"/>
                <a:cs typeface="AvenirNext LT Pro Regular"/>
              </a:rPr>
              <a:t>right</a:t>
            </a:r>
            <a:endParaRPr sz="1400">
              <a:latin typeface="AvenirNext LT Pro Regular"/>
              <a:cs typeface="AvenirNext LT Pro Regular"/>
            </a:endParaRPr>
          </a:p>
          <a:p>
            <a:pPr algn="ctr">
              <a:lnSpc>
                <a:spcPct val="100000"/>
              </a:lnSpc>
            </a:pPr>
            <a:r>
              <a:rPr sz="1400" spc="30" dirty="0">
                <a:latin typeface="AvenirNext LT Pro Regular"/>
                <a:cs typeface="AvenirNext LT Pro Regular"/>
              </a:rPr>
              <a:t>opportunity</a:t>
            </a:r>
            <a:r>
              <a:rPr sz="1400" spc="45" dirty="0">
                <a:latin typeface="AvenirNext LT Pro Regular"/>
                <a:cs typeface="AvenirNext LT Pro Regular"/>
              </a:rPr>
              <a:t> </a:t>
            </a:r>
            <a:r>
              <a:rPr sz="1400" spc="25" dirty="0">
                <a:latin typeface="AvenirNext LT Pro Regular"/>
                <a:cs typeface="AvenirNext LT Pro Regular"/>
              </a:rPr>
              <a:t>for</a:t>
            </a:r>
            <a:r>
              <a:rPr sz="1400" spc="45" dirty="0">
                <a:latin typeface="AvenirNext LT Pro Regular"/>
                <a:cs typeface="AvenirNext LT Pro Regular"/>
              </a:rPr>
              <a:t> </a:t>
            </a:r>
            <a:r>
              <a:rPr sz="1400" spc="20" dirty="0">
                <a:latin typeface="AvenirNext LT Pro Regular"/>
                <a:cs typeface="AvenirNext LT Pro Regular"/>
              </a:rPr>
              <a:t>the</a:t>
            </a:r>
            <a:r>
              <a:rPr sz="1400" spc="60" dirty="0">
                <a:latin typeface="AvenirNext LT Pro Regular"/>
                <a:cs typeface="AvenirNext LT Pro Regular"/>
              </a:rPr>
              <a:t> </a:t>
            </a:r>
            <a:r>
              <a:rPr sz="1400" spc="35" dirty="0">
                <a:latin typeface="AvenirNext LT Pro Regular"/>
                <a:cs typeface="AvenirNext LT Pro Regular"/>
              </a:rPr>
              <a:t>brand.</a:t>
            </a:r>
            <a:endParaRPr sz="1400">
              <a:latin typeface="AvenirNext LT Pro Regular"/>
              <a:cs typeface="AvenirNext LT Pro Regular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1535748" y="6285905"/>
            <a:ext cx="569595" cy="537210"/>
            <a:chOff x="11535748" y="6285905"/>
            <a:chExt cx="569595" cy="537210"/>
          </a:xfrm>
        </p:grpSpPr>
        <p:sp>
          <p:nvSpPr>
            <p:cNvPr id="9" name="object 9"/>
            <p:cNvSpPr/>
            <p:nvPr/>
          </p:nvSpPr>
          <p:spPr>
            <a:xfrm>
              <a:off x="11535748" y="6467432"/>
              <a:ext cx="132080" cy="288925"/>
            </a:xfrm>
            <a:custGeom>
              <a:avLst/>
              <a:gdLst/>
              <a:ahLst/>
              <a:cxnLst/>
              <a:rect l="l" t="t" r="r" b="b"/>
              <a:pathLst>
                <a:path w="132079" h="288925">
                  <a:moveTo>
                    <a:pt x="78081" y="288657"/>
                  </a:moveTo>
                  <a:lnTo>
                    <a:pt x="64152" y="287024"/>
                  </a:lnTo>
                  <a:lnTo>
                    <a:pt x="53059" y="275942"/>
                  </a:lnTo>
                  <a:lnTo>
                    <a:pt x="44026" y="251221"/>
                  </a:lnTo>
                  <a:lnTo>
                    <a:pt x="40353" y="227700"/>
                  </a:lnTo>
                  <a:lnTo>
                    <a:pt x="43094" y="213047"/>
                  </a:lnTo>
                  <a:lnTo>
                    <a:pt x="51390" y="204550"/>
                  </a:lnTo>
                  <a:lnTo>
                    <a:pt x="64387" y="199497"/>
                  </a:lnTo>
                  <a:lnTo>
                    <a:pt x="0" y="6371"/>
                  </a:lnTo>
                  <a:lnTo>
                    <a:pt x="1980" y="2425"/>
                  </a:lnTo>
                  <a:lnTo>
                    <a:pt x="9301" y="0"/>
                  </a:lnTo>
                  <a:lnTo>
                    <a:pt x="13248" y="1979"/>
                  </a:lnTo>
                  <a:lnTo>
                    <a:pt x="77635" y="196221"/>
                  </a:lnTo>
                  <a:lnTo>
                    <a:pt x="95195" y="196101"/>
                  </a:lnTo>
                  <a:lnTo>
                    <a:pt x="111080" y="202183"/>
                  </a:lnTo>
                  <a:lnTo>
                    <a:pt x="123752" y="213527"/>
                  </a:lnTo>
                  <a:lnTo>
                    <a:pt x="131675" y="229193"/>
                  </a:lnTo>
                  <a:lnTo>
                    <a:pt x="131858" y="247831"/>
                  </a:lnTo>
                  <a:lnTo>
                    <a:pt x="125148" y="264532"/>
                  </a:lnTo>
                  <a:lnTo>
                    <a:pt x="112688" y="277523"/>
                  </a:lnTo>
                  <a:lnTo>
                    <a:pt x="95625" y="285029"/>
                  </a:lnTo>
                  <a:lnTo>
                    <a:pt x="78081" y="2886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45449" y="6285905"/>
              <a:ext cx="223131" cy="22306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1633873" y="6536854"/>
              <a:ext cx="471170" cy="286385"/>
            </a:xfrm>
            <a:custGeom>
              <a:avLst/>
              <a:gdLst/>
              <a:ahLst/>
              <a:cxnLst/>
              <a:rect l="l" t="t" r="r" b="b"/>
              <a:pathLst>
                <a:path w="471170" h="286384">
                  <a:moveTo>
                    <a:pt x="409803" y="188493"/>
                  </a:moveTo>
                  <a:lnTo>
                    <a:pt x="373468" y="188493"/>
                  </a:lnTo>
                  <a:lnTo>
                    <a:pt x="373468" y="199720"/>
                  </a:lnTo>
                  <a:lnTo>
                    <a:pt x="409803" y="199720"/>
                  </a:lnTo>
                  <a:lnTo>
                    <a:pt x="409803" y="188493"/>
                  </a:lnTo>
                  <a:close/>
                </a:path>
                <a:path w="471170" h="286384">
                  <a:moveTo>
                    <a:pt x="418376" y="62738"/>
                  </a:moveTo>
                  <a:lnTo>
                    <a:pt x="369023" y="33591"/>
                  </a:lnTo>
                  <a:lnTo>
                    <a:pt x="315175" y="13944"/>
                  </a:lnTo>
                  <a:lnTo>
                    <a:pt x="269671" y="3594"/>
                  </a:lnTo>
                  <a:lnTo>
                    <a:pt x="223139" y="0"/>
                  </a:lnTo>
                  <a:lnTo>
                    <a:pt x="199821" y="1181"/>
                  </a:lnTo>
                  <a:lnTo>
                    <a:pt x="153720" y="8166"/>
                  </a:lnTo>
                  <a:lnTo>
                    <a:pt x="102285" y="23698"/>
                  </a:lnTo>
                  <a:lnTo>
                    <a:pt x="47752" y="50253"/>
                  </a:lnTo>
                  <a:lnTo>
                    <a:pt x="13081" y="75984"/>
                  </a:lnTo>
                  <a:lnTo>
                    <a:pt x="0" y="111544"/>
                  </a:lnTo>
                  <a:lnTo>
                    <a:pt x="0" y="113347"/>
                  </a:lnTo>
                  <a:lnTo>
                    <a:pt x="16129" y="118605"/>
                  </a:lnTo>
                  <a:lnTo>
                    <a:pt x="29845" y="128003"/>
                  </a:lnTo>
                  <a:lnTo>
                    <a:pt x="40411" y="140843"/>
                  </a:lnTo>
                  <a:lnTo>
                    <a:pt x="47066" y="156425"/>
                  </a:lnTo>
                  <a:lnTo>
                    <a:pt x="48209" y="176352"/>
                  </a:lnTo>
                  <a:lnTo>
                    <a:pt x="42938" y="195072"/>
                  </a:lnTo>
                  <a:lnTo>
                    <a:pt x="31965" y="211137"/>
                  </a:lnTo>
                  <a:lnTo>
                    <a:pt x="15976" y="223075"/>
                  </a:lnTo>
                  <a:lnTo>
                    <a:pt x="195249" y="223075"/>
                  </a:lnTo>
                  <a:lnTo>
                    <a:pt x="195249" y="62738"/>
                  </a:lnTo>
                  <a:lnTo>
                    <a:pt x="418376" y="62738"/>
                  </a:lnTo>
                  <a:close/>
                </a:path>
                <a:path w="471170" h="286384">
                  <a:moveTo>
                    <a:pt x="425907" y="165976"/>
                  </a:moveTo>
                  <a:lnTo>
                    <a:pt x="373468" y="165976"/>
                  </a:lnTo>
                  <a:lnTo>
                    <a:pt x="373468" y="177203"/>
                  </a:lnTo>
                  <a:lnTo>
                    <a:pt x="425907" y="177203"/>
                  </a:lnTo>
                  <a:lnTo>
                    <a:pt x="425907" y="165976"/>
                  </a:lnTo>
                  <a:close/>
                </a:path>
                <a:path w="471170" h="286384">
                  <a:moveTo>
                    <a:pt x="425907" y="143535"/>
                  </a:moveTo>
                  <a:lnTo>
                    <a:pt x="373468" y="143535"/>
                  </a:lnTo>
                  <a:lnTo>
                    <a:pt x="373468" y="154762"/>
                  </a:lnTo>
                  <a:lnTo>
                    <a:pt x="425907" y="154762"/>
                  </a:lnTo>
                  <a:lnTo>
                    <a:pt x="425907" y="143535"/>
                  </a:lnTo>
                  <a:close/>
                </a:path>
                <a:path w="471170" h="286384">
                  <a:moveTo>
                    <a:pt x="471093" y="83654"/>
                  </a:moveTo>
                  <a:lnTo>
                    <a:pt x="448360" y="83654"/>
                  </a:lnTo>
                  <a:lnTo>
                    <a:pt x="448360" y="105752"/>
                  </a:lnTo>
                  <a:lnTo>
                    <a:pt x="448360" y="252145"/>
                  </a:lnTo>
                  <a:lnTo>
                    <a:pt x="350735" y="252145"/>
                  </a:lnTo>
                  <a:lnTo>
                    <a:pt x="350735" y="105752"/>
                  </a:lnTo>
                  <a:lnTo>
                    <a:pt x="448360" y="105752"/>
                  </a:lnTo>
                  <a:lnTo>
                    <a:pt x="448360" y="83654"/>
                  </a:lnTo>
                  <a:lnTo>
                    <a:pt x="336232" y="83654"/>
                  </a:lnTo>
                  <a:lnTo>
                    <a:pt x="336232" y="105752"/>
                  </a:lnTo>
                  <a:lnTo>
                    <a:pt x="336232" y="252145"/>
                  </a:lnTo>
                  <a:lnTo>
                    <a:pt x="238620" y="252145"/>
                  </a:lnTo>
                  <a:lnTo>
                    <a:pt x="238620" y="105752"/>
                  </a:lnTo>
                  <a:lnTo>
                    <a:pt x="336232" y="105752"/>
                  </a:lnTo>
                  <a:lnTo>
                    <a:pt x="336232" y="83654"/>
                  </a:lnTo>
                  <a:lnTo>
                    <a:pt x="216166" y="83654"/>
                  </a:lnTo>
                  <a:lnTo>
                    <a:pt x="216166" y="274586"/>
                  </a:lnTo>
                  <a:lnTo>
                    <a:pt x="313778" y="274586"/>
                  </a:lnTo>
                  <a:lnTo>
                    <a:pt x="313893" y="280797"/>
                  </a:lnTo>
                  <a:lnTo>
                    <a:pt x="318643" y="285661"/>
                  </a:lnTo>
                  <a:lnTo>
                    <a:pt x="324726" y="285813"/>
                  </a:lnTo>
                  <a:lnTo>
                    <a:pt x="368388" y="285813"/>
                  </a:lnTo>
                  <a:lnTo>
                    <a:pt x="373430" y="280797"/>
                  </a:lnTo>
                  <a:lnTo>
                    <a:pt x="373468" y="274586"/>
                  </a:lnTo>
                  <a:lnTo>
                    <a:pt x="471093" y="274586"/>
                  </a:lnTo>
                  <a:lnTo>
                    <a:pt x="471093" y="252145"/>
                  </a:lnTo>
                  <a:lnTo>
                    <a:pt x="471093" y="105752"/>
                  </a:lnTo>
                  <a:lnTo>
                    <a:pt x="471093" y="8365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2318" y="3441191"/>
            <a:ext cx="178307" cy="16001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2318" y="3791711"/>
            <a:ext cx="178307" cy="16001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2318" y="4142232"/>
            <a:ext cx="178307" cy="16001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546718" y="1988921"/>
            <a:ext cx="10554970" cy="264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AvenirNext LT Pro Regular"/>
                <a:cs typeface="AvenirNext LT Pro Regular"/>
              </a:rPr>
              <a:t>This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section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is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glue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shapes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other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components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3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entry.</a:t>
            </a:r>
            <a:r>
              <a:rPr sz="1800" spc="37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Judges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will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evaluate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whether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they </a:t>
            </a:r>
            <a:r>
              <a:rPr sz="1800" spc="-10" dirty="0">
                <a:latin typeface="AvenirNext LT Pro Regular"/>
                <a:cs typeface="AvenirNext LT Pro Regular"/>
              </a:rPr>
              <a:t>have </a:t>
            </a:r>
            <a:r>
              <a:rPr sz="1800" spc="-5" dirty="0">
                <a:latin typeface="AvenirNext LT Pro Regular"/>
                <a:cs typeface="AvenirNext LT Pro Regular"/>
              </a:rPr>
              <a:t>the necessary context about </a:t>
            </a:r>
            <a:r>
              <a:rPr sz="1800" dirty="0">
                <a:latin typeface="AvenirNext LT Pro Regular"/>
                <a:cs typeface="AvenirNext LT Pro Regular"/>
              </a:rPr>
              <a:t>industry </a:t>
            </a:r>
            <a:r>
              <a:rPr sz="1800" spc="-10" dirty="0">
                <a:latin typeface="AvenirNext LT Pro Regular"/>
                <a:cs typeface="AvenirNext LT Pro Regular"/>
              </a:rPr>
              <a:t>category, </a:t>
            </a:r>
            <a:r>
              <a:rPr sz="1800" spc="-5" dirty="0">
                <a:latin typeface="AvenirNext LT Pro Regular"/>
                <a:cs typeface="AvenirNext LT Pro Regular"/>
              </a:rPr>
              <a:t>competitive landscape, and </a:t>
            </a:r>
            <a:r>
              <a:rPr sz="1800" spc="-10" dirty="0">
                <a:latin typeface="AvenirNext LT Pro Regular"/>
                <a:cs typeface="AvenirNext LT Pro Regular"/>
              </a:rPr>
              <a:t>brand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understand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your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entry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degree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3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challenge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represented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by</a:t>
            </a:r>
            <a:r>
              <a:rPr sz="1800" spc="-5" dirty="0">
                <a:latin typeface="AvenirNext LT Pro Regular"/>
                <a:cs typeface="AvenirNext LT Pro Regular"/>
              </a:rPr>
              <a:t> your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objectives.</a:t>
            </a:r>
            <a:endParaRPr sz="1800">
              <a:latin typeface="AvenirNext LT Pro Regular"/>
              <a:cs typeface="AvenirNext LT Pro Regular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AvenirNext LT Pro Regular"/>
              <a:cs typeface="AvenirNext LT Pro Regular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venirNext LT Pro Regular"/>
                <a:cs typeface="AvenirNext LT Pro Regular"/>
              </a:rPr>
              <a:t>Judges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are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looking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for:</a:t>
            </a:r>
            <a:endParaRPr sz="1800">
              <a:latin typeface="AvenirNext LT Pro Regular"/>
              <a:cs typeface="AvenirNext LT Pro Regular"/>
            </a:endParaRPr>
          </a:p>
          <a:p>
            <a:pPr marL="698500">
              <a:lnSpc>
                <a:spcPct val="100000"/>
              </a:lnSpc>
            </a:pPr>
            <a:r>
              <a:rPr sz="1800" dirty="0">
                <a:latin typeface="AvenirNext LT Pro Regular"/>
                <a:cs typeface="AvenirNext LT Pro Regular"/>
              </a:rPr>
              <a:t>A</a:t>
            </a:r>
            <a:r>
              <a:rPr sz="1800" spc="-3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strong</a:t>
            </a:r>
            <a:r>
              <a:rPr sz="1800" dirty="0">
                <a:latin typeface="AvenirNext LT Pro Regular"/>
                <a:cs typeface="AvenirNext LT Pro Regular"/>
              </a:rPr>
              <a:t> understanding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4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challenge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target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audience.</a:t>
            </a:r>
            <a:endParaRPr sz="1800">
              <a:latin typeface="AvenirNext LT Pro Regular"/>
              <a:cs typeface="AvenirNext LT Pro Regular"/>
            </a:endParaRPr>
          </a:p>
          <a:p>
            <a:pPr marL="698500">
              <a:lnSpc>
                <a:spcPct val="100000"/>
              </a:lnSpc>
              <a:spcBef>
                <a:spcPts val="600"/>
              </a:spcBef>
            </a:pPr>
            <a:r>
              <a:rPr sz="1800" spc="-20" dirty="0">
                <a:latin typeface="AvenirNext LT Pro Regular"/>
                <a:cs typeface="AvenirNext LT Pro Regular"/>
              </a:rPr>
              <a:t>Framing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4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context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around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current</a:t>
            </a:r>
            <a:r>
              <a:rPr sz="1800" spc="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state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of</a:t>
            </a:r>
            <a:r>
              <a:rPr sz="1800" spc="3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brand.</a:t>
            </a:r>
            <a:endParaRPr sz="1800">
              <a:latin typeface="AvenirNext LT Pro Regular"/>
              <a:cs typeface="AvenirNext LT Pro Regular"/>
            </a:endParaRPr>
          </a:p>
          <a:p>
            <a:pPr marL="698500" marR="2444750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latin typeface="AvenirNext LT Pro Regular"/>
                <a:cs typeface="AvenirNext LT Pro Regular"/>
              </a:rPr>
              <a:t>Clear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objectives</a:t>
            </a:r>
            <a:r>
              <a:rPr sz="1800" spc="-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that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20" dirty="0">
                <a:latin typeface="AvenirNext LT Pro Regular"/>
                <a:cs typeface="AvenirNext LT Pro Regular"/>
              </a:rPr>
              <a:t>are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significant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and</a:t>
            </a:r>
            <a:r>
              <a:rPr sz="1800" spc="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meet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dirty="0">
                <a:latin typeface="AvenirNext LT Pro Regular"/>
                <a:cs typeface="AvenirNext LT Pro Regular"/>
              </a:rPr>
              <a:t>business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needs of</a:t>
            </a:r>
            <a:r>
              <a:rPr sz="1800" spc="2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the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brand.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6718" y="4960111"/>
            <a:ext cx="5120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Strong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marketers</a:t>
            </a:r>
            <a:r>
              <a:rPr sz="1800" dirty="0">
                <a:latin typeface="AvenirNext LT Pro Regular"/>
                <a:cs typeface="AvenirNext LT Pro Regular"/>
              </a:rPr>
              <a:t> set objectives</a:t>
            </a:r>
            <a:r>
              <a:rPr sz="1800" spc="-4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around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insightful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consumer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journeys,</a:t>
            </a:r>
            <a:r>
              <a:rPr sz="1800" spc="-7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routed</a:t>
            </a:r>
            <a:r>
              <a:rPr sz="1800" dirty="0">
                <a:latin typeface="AvenirNext LT Pro Regular"/>
                <a:cs typeface="AvenirNext LT Pro Regular"/>
              </a:rPr>
              <a:t> in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behavior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change.</a:t>
            </a:r>
            <a:endParaRPr sz="180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1: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4537710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CHALLENGE,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CONTEXT</a:t>
            </a:r>
            <a:r>
              <a:rPr sz="1900" b="1" spc="-5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OBJECTIVES</a:t>
            </a:r>
            <a:endParaRPr sz="190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1A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1C</a:t>
            </a:r>
            <a:endParaRPr sz="1400">
              <a:latin typeface="AvenirNext LT Pro Bold"/>
              <a:cs typeface="AvenirNext LT Pro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1630807"/>
            <a:ext cx="5120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Strong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marketers</a:t>
            </a:r>
            <a:r>
              <a:rPr sz="1800" dirty="0">
                <a:latin typeface="AvenirNext LT Pro Regular"/>
                <a:cs typeface="AvenirNext LT Pro Regular"/>
              </a:rPr>
              <a:t> set objectives</a:t>
            </a:r>
            <a:r>
              <a:rPr sz="1800" spc="-4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around</a:t>
            </a:r>
            <a:r>
              <a:rPr sz="1800" spc="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insightful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consumer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journeys,</a:t>
            </a:r>
            <a:r>
              <a:rPr sz="1800" spc="-70" dirty="0">
                <a:latin typeface="AvenirNext LT Pro Regular"/>
                <a:cs typeface="AvenirNext LT Pro Regular"/>
              </a:rPr>
              <a:t> </a:t>
            </a:r>
            <a:r>
              <a:rPr sz="1800" spc="-10" dirty="0">
                <a:latin typeface="AvenirNext LT Pro Regular"/>
                <a:cs typeface="AvenirNext LT Pro Regular"/>
              </a:rPr>
              <a:t>routed</a:t>
            </a:r>
            <a:r>
              <a:rPr sz="1800" dirty="0">
                <a:latin typeface="AvenirNext LT Pro Regular"/>
                <a:cs typeface="AvenirNext LT Pro Regular"/>
              </a:rPr>
              <a:t> in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behavior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change.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2845" y="2765298"/>
            <a:ext cx="4204970" cy="546100"/>
          </a:xfrm>
          <a:custGeom>
            <a:avLst/>
            <a:gdLst/>
            <a:ahLst/>
            <a:cxnLst/>
            <a:rect l="l" t="t" r="r" b="b"/>
            <a:pathLst>
              <a:path w="4204970" h="546100">
                <a:moveTo>
                  <a:pt x="4204716" y="0"/>
                </a:moveTo>
                <a:lnTo>
                  <a:pt x="0" y="0"/>
                </a:lnTo>
                <a:lnTo>
                  <a:pt x="419684" y="545592"/>
                </a:lnTo>
                <a:lnTo>
                  <a:pt x="3785031" y="545592"/>
                </a:lnTo>
                <a:lnTo>
                  <a:pt x="4204716" y="0"/>
                </a:lnTo>
                <a:close/>
              </a:path>
            </a:pathLst>
          </a:custGeom>
          <a:solidFill>
            <a:srgbClr val="A287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24443" y="2881849"/>
            <a:ext cx="1098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</a:t>
            </a:r>
            <a:r>
              <a:rPr sz="1600" b="1" spc="-2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r</a:t>
            </a: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n</a:t>
            </a: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e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ss</a:t>
            </a:r>
            <a:endParaRPr sz="1600">
              <a:latin typeface="AvenirNext LT Pro Bold"/>
              <a:cs typeface="AvenirNext LT Pro Bold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83944" y="3301365"/>
            <a:ext cx="3382645" cy="566420"/>
            <a:chOff x="1083944" y="3301365"/>
            <a:chExt cx="3382645" cy="566420"/>
          </a:xfrm>
        </p:grpSpPr>
        <p:sp>
          <p:nvSpPr>
            <p:cNvPr id="8" name="object 8"/>
            <p:cNvSpPr/>
            <p:nvPr/>
          </p:nvSpPr>
          <p:spPr>
            <a:xfrm>
              <a:off x="1093469" y="3310890"/>
              <a:ext cx="3363595" cy="547370"/>
            </a:xfrm>
            <a:custGeom>
              <a:avLst/>
              <a:gdLst/>
              <a:ahLst/>
              <a:cxnLst/>
              <a:rect l="l" t="t" r="r" b="b"/>
              <a:pathLst>
                <a:path w="3363595" h="547370">
                  <a:moveTo>
                    <a:pt x="3363467" y="0"/>
                  </a:moveTo>
                  <a:lnTo>
                    <a:pt x="0" y="0"/>
                  </a:lnTo>
                  <a:lnTo>
                    <a:pt x="420865" y="547116"/>
                  </a:lnTo>
                  <a:lnTo>
                    <a:pt x="2942602" y="547116"/>
                  </a:lnTo>
                  <a:lnTo>
                    <a:pt x="3363467" y="0"/>
                  </a:lnTo>
                  <a:close/>
                </a:path>
              </a:pathLst>
            </a:custGeom>
            <a:solidFill>
              <a:srgbClr val="AF9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3469" y="3310890"/>
              <a:ext cx="3363595" cy="547370"/>
            </a:xfrm>
            <a:custGeom>
              <a:avLst/>
              <a:gdLst/>
              <a:ahLst/>
              <a:cxnLst/>
              <a:rect l="l" t="t" r="r" b="b"/>
              <a:pathLst>
                <a:path w="3363595" h="547370">
                  <a:moveTo>
                    <a:pt x="3363467" y="0"/>
                  </a:moveTo>
                  <a:lnTo>
                    <a:pt x="2942602" y="547116"/>
                  </a:lnTo>
                  <a:lnTo>
                    <a:pt x="420865" y="547116"/>
                  </a:lnTo>
                  <a:lnTo>
                    <a:pt x="0" y="0"/>
                  </a:lnTo>
                  <a:lnTo>
                    <a:pt x="3363467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023783" y="3428509"/>
            <a:ext cx="15005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Considerations</a:t>
            </a:r>
            <a:endParaRPr sz="1600">
              <a:latin typeface="AvenirNext LT Pro Bold"/>
              <a:cs typeface="AvenirNext LT Pro Bold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04569" y="3848480"/>
            <a:ext cx="2541270" cy="566420"/>
            <a:chOff x="1504569" y="3848480"/>
            <a:chExt cx="2541270" cy="566420"/>
          </a:xfrm>
        </p:grpSpPr>
        <p:sp>
          <p:nvSpPr>
            <p:cNvPr id="12" name="object 12"/>
            <p:cNvSpPr/>
            <p:nvPr/>
          </p:nvSpPr>
          <p:spPr>
            <a:xfrm>
              <a:off x="1514094" y="3858005"/>
              <a:ext cx="2522220" cy="547370"/>
            </a:xfrm>
            <a:custGeom>
              <a:avLst/>
              <a:gdLst/>
              <a:ahLst/>
              <a:cxnLst/>
              <a:rect l="l" t="t" r="r" b="b"/>
              <a:pathLst>
                <a:path w="2522220" h="547370">
                  <a:moveTo>
                    <a:pt x="2522220" y="0"/>
                  </a:moveTo>
                  <a:lnTo>
                    <a:pt x="0" y="0"/>
                  </a:lnTo>
                  <a:lnTo>
                    <a:pt x="420865" y="547116"/>
                  </a:lnTo>
                  <a:lnTo>
                    <a:pt x="2101354" y="547116"/>
                  </a:lnTo>
                  <a:lnTo>
                    <a:pt x="2522220" y="0"/>
                  </a:lnTo>
                  <a:close/>
                </a:path>
              </a:pathLst>
            </a:custGeom>
            <a:solidFill>
              <a:srgbClr val="B9A2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14094" y="3858005"/>
              <a:ext cx="2522220" cy="547370"/>
            </a:xfrm>
            <a:custGeom>
              <a:avLst/>
              <a:gdLst/>
              <a:ahLst/>
              <a:cxnLst/>
              <a:rect l="l" t="t" r="r" b="b"/>
              <a:pathLst>
                <a:path w="2522220" h="547370">
                  <a:moveTo>
                    <a:pt x="2522220" y="0"/>
                  </a:moveTo>
                  <a:lnTo>
                    <a:pt x="2101354" y="547116"/>
                  </a:lnTo>
                  <a:lnTo>
                    <a:pt x="420865" y="547116"/>
                  </a:lnTo>
                  <a:lnTo>
                    <a:pt x="0" y="0"/>
                  </a:lnTo>
                  <a:lnTo>
                    <a:pt x="2522220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02630" y="3975171"/>
            <a:ext cx="11410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Conversion</a:t>
            </a:r>
            <a:endParaRPr sz="1600">
              <a:latin typeface="AvenirNext LT Pro Bold"/>
              <a:cs typeface="AvenirNext LT Pro Bold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925192" y="4395596"/>
            <a:ext cx="1700530" cy="566420"/>
            <a:chOff x="1925192" y="4395596"/>
            <a:chExt cx="1700530" cy="566420"/>
          </a:xfrm>
        </p:grpSpPr>
        <p:sp>
          <p:nvSpPr>
            <p:cNvPr id="16" name="object 16"/>
            <p:cNvSpPr/>
            <p:nvPr/>
          </p:nvSpPr>
          <p:spPr>
            <a:xfrm>
              <a:off x="1934717" y="4405121"/>
              <a:ext cx="1681480" cy="547370"/>
            </a:xfrm>
            <a:custGeom>
              <a:avLst/>
              <a:gdLst/>
              <a:ahLst/>
              <a:cxnLst/>
              <a:rect l="l" t="t" r="r" b="b"/>
              <a:pathLst>
                <a:path w="1681479" h="547370">
                  <a:moveTo>
                    <a:pt x="1680972" y="0"/>
                  </a:moveTo>
                  <a:lnTo>
                    <a:pt x="0" y="0"/>
                  </a:lnTo>
                  <a:lnTo>
                    <a:pt x="420865" y="547116"/>
                  </a:lnTo>
                  <a:lnTo>
                    <a:pt x="1260106" y="547116"/>
                  </a:lnTo>
                  <a:lnTo>
                    <a:pt x="1680972" y="0"/>
                  </a:lnTo>
                  <a:close/>
                </a:path>
              </a:pathLst>
            </a:custGeom>
            <a:solidFill>
              <a:srgbClr val="C4B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34717" y="4405121"/>
              <a:ext cx="1681480" cy="547370"/>
            </a:xfrm>
            <a:custGeom>
              <a:avLst/>
              <a:gdLst/>
              <a:ahLst/>
              <a:cxnLst/>
              <a:rect l="l" t="t" r="r" b="b"/>
              <a:pathLst>
                <a:path w="1681479" h="547370">
                  <a:moveTo>
                    <a:pt x="1680972" y="0"/>
                  </a:moveTo>
                  <a:lnTo>
                    <a:pt x="1260106" y="547116"/>
                  </a:lnTo>
                  <a:lnTo>
                    <a:pt x="420865" y="547116"/>
                  </a:lnTo>
                  <a:lnTo>
                    <a:pt x="0" y="0"/>
                  </a:lnTo>
                  <a:lnTo>
                    <a:pt x="1680972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578074" y="4521832"/>
            <a:ext cx="3917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se</a:t>
            </a:r>
            <a:endParaRPr sz="1600">
              <a:latin typeface="AvenirNext LT Pro Bold"/>
              <a:cs typeface="AvenirNext LT Pro Bold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333625" y="4942713"/>
            <a:ext cx="860425" cy="565150"/>
            <a:chOff x="2333625" y="4942713"/>
            <a:chExt cx="860425" cy="565150"/>
          </a:xfrm>
        </p:grpSpPr>
        <p:sp>
          <p:nvSpPr>
            <p:cNvPr id="20" name="object 20"/>
            <p:cNvSpPr/>
            <p:nvPr/>
          </p:nvSpPr>
          <p:spPr>
            <a:xfrm>
              <a:off x="2343150" y="4952238"/>
              <a:ext cx="841375" cy="546100"/>
            </a:xfrm>
            <a:custGeom>
              <a:avLst/>
              <a:gdLst/>
              <a:ahLst/>
              <a:cxnLst/>
              <a:rect l="l" t="t" r="r" b="b"/>
              <a:pathLst>
                <a:path w="841375" h="546100">
                  <a:moveTo>
                    <a:pt x="841248" y="0"/>
                  </a:moveTo>
                  <a:lnTo>
                    <a:pt x="0" y="0"/>
                  </a:lnTo>
                  <a:lnTo>
                    <a:pt x="419684" y="545592"/>
                  </a:lnTo>
                  <a:lnTo>
                    <a:pt x="421563" y="545592"/>
                  </a:lnTo>
                  <a:lnTo>
                    <a:pt x="841248" y="0"/>
                  </a:lnTo>
                  <a:close/>
                </a:path>
              </a:pathLst>
            </a:custGeom>
            <a:solidFill>
              <a:srgbClr val="CEBD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43150" y="4952238"/>
              <a:ext cx="841375" cy="546100"/>
            </a:xfrm>
            <a:custGeom>
              <a:avLst/>
              <a:gdLst/>
              <a:ahLst/>
              <a:cxnLst/>
              <a:rect l="l" t="t" r="r" b="b"/>
              <a:pathLst>
                <a:path w="841375" h="546100">
                  <a:moveTo>
                    <a:pt x="841248" y="0"/>
                  </a:moveTo>
                  <a:lnTo>
                    <a:pt x="421563" y="545592"/>
                  </a:lnTo>
                  <a:lnTo>
                    <a:pt x="419684" y="545592"/>
                  </a:lnTo>
                  <a:lnTo>
                    <a:pt x="0" y="0"/>
                  </a:lnTo>
                  <a:lnTo>
                    <a:pt x="841248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218402" y="1628678"/>
            <a:ext cx="49904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What</a:t>
            </a:r>
            <a:r>
              <a:rPr sz="1800" dirty="0">
                <a:latin typeface="AvenirNext LT Pro Regular"/>
                <a:cs typeface="AvenirNext LT Pro Regular"/>
              </a:rPr>
              <a:t> do </a:t>
            </a:r>
            <a:r>
              <a:rPr sz="1800" spc="-5" dirty="0">
                <a:latin typeface="AvenirNext LT Pro Regular"/>
                <a:cs typeface="AvenirNext LT Pro Regular"/>
              </a:rPr>
              <a:t>you</a:t>
            </a:r>
            <a:r>
              <a:rPr sz="180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need</a:t>
            </a:r>
            <a:r>
              <a:rPr sz="1800" dirty="0">
                <a:latin typeface="AvenirNext LT Pro Regular"/>
                <a:cs typeface="AvenirNext LT Pro Regular"/>
              </a:rPr>
              <a:t> to do</a:t>
            </a:r>
            <a:r>
              <a:rPr sz="1800" spc="-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with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data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 </a:t>
            </a:r>
            <a:r>
              <a:rPr sz="1800" spc="-5" dirty="0">
                <a:latin typeface="AvenirNext LT Pro Regular"/>
                <a:cs typeface="AvenirNext LT Pro Regular"/>
              </a:rPr>
              <a:t>determine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objectives?</a:t>
            </a:r>
            <a:endParaRPr sz="1800">
              <a:latin typeface="AvenirNext LT Pro Regular"/>
              <a:cs typeface="AvenirNext LT Pro Regular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32575" y="2320177"/>
            <a:ext cx="2700655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208279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639"/>
              </a:spcBef>
            </a:pP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Analyze</a:t>
            </a:r>
            <a:r>
              <a:rPr sz="1600" b="1" spc="-1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and</a:t>
            </a:r>
            <a:r>
              <a:rPr sz="1600" b="1" spc="-2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distill</a:t>
            </a:r>
            <a:endParaRPr sz="1600" dirty="0">
              <a:latin typeface="AvenirNext LT Pro Bold"/>
              <a:cs typeface="AvenirNext LT Pro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17757" y="2313487"/>
            <a:ext cx="2699385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86360" rIns="0" bIns="0" rtlCol="0">
            <a:spAutoFit/>
          </a:bodyPr>
          <a:lstStyle/>
          <a:p>
            <a:pPr marL="823594" marR="511809" indent="-306705">
              <a:lnSpc>
                <a:spcPct val="100000"/>
              </a:lnSpc>
              <a:spcBef>
                <a:spcPts val="680"/>
              </a:spcBef>
            </a:pP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Quantitative</a:t>
            </a:r>
            <a:r>
              <a:rPr sz="1600" b="1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and </a:t>
            </a:r>
            <a:r>
              <a:rPr sz="1600" b="1" spc="-38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qualitative</a:t>
            </a:r>
            <a:endParaRPr sz="1600">
              <a:latin typeface="AvenirNext LT Pro Bold"/>
              <a:cs typeface="AvenirNext LT Pro 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48139" y="3168227"/>
            <a:ext cx="244157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Analyze and distill multiple data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sources</a:t>
            </a:r>
            <a:r>
              <a:rPr sz="1400" spc="25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to</a:t>
            </a:r>
            <a:r>
              <a:rPr sz="1400" spc="-5" dirty="0">
                <a:latin typeface="AvenirNext LT Pro Regular"/>
                <a:cs typeface="AvenirNext LT Pro Regular"/>
              </a:rPr>
              <a:t> identify</a:t>
            </a:r>
            <a:r>
              <a:rPr sz="1400" spc="-10" dirty="0">
                <a:latin typeface="AvenirNext LT Pro Regular"/>
                <a:cs typeface="AvenirNext LT Pro Regular"/>
              </a:rPr>
              <a:t> relevant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themes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opportunities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348266" y="3135667"/>
            <a:ext cx="2265045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Quantitative and qualitative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information about the customer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journey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the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customer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experience</a:t>
            </a:r>
            <a:r>
              <a:rPr sz="1400" spc="2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to</a:t>
            </a:r>
            <a:r>
              <a:rPr sz="1400" spc="-5" dirty="0">
                <a:latin typeface="AvenirNext LT Pro Regular"/>
                <a:cs typeface="AvenirNext LT Pro Regular"/>
              </a:rPr>
              <a:t> pinpoint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priorities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32575" y="4317997"/>
            <a:ext cx="2700655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208279" rIns="0" bIns="0" rtlCol="0">
            <a:spAutoFit/>
          </a:bodyPr>
          <a:lstStyle/>
          <a:p>
            <a:pPr marL="712470">
              <a:lnSpc>
                <a:spcPct val="100000"/>
              </a:lnSpc>
              <a:spcBef>
                <a:spcPts val="1639"/>
              </a:spcBef>
            </a:pPr>
            <a:r>
              <a:rPr sz="1600" b="1" spc="-10" dirty="0">
                <a:solidFill>
                  <a:srgbClr val="FFFFFF"/>
                </a:solidFill>
                <a:latin typeface="AvenirNext LT Pro Bold"/>
                <a:cs typeface="AvenirNext LT Pro Bold"/>
              </a:rPr>
              <a:t>Demonstrate</a:t>
            </a:r>
            <a:endParaRPr sz="1600">
              <a:latin typeface="AvenirNext LT Pro Bold"/>
              <a:cs typeface="AvenirNext LT Pro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40608" y="4317997"/>
            <a:ext cx="2844165" cy="676910"/>
          </a:xfrm>
          <a:prstGeom prst="rect">
            <a:avLst/>
          </a:prstGeom>
          <a:solidFill>
            <a:srgbClr val="B4965A"/>
          </a:solidFill>
        </p:spPr>
        <p:txBody>
          <a:bodyPr vert="horz" wrap="square" lIns="0" tIns="208279" rIns="0" bIns="0" rtlCol="0">
            <a:spAutoFit/>
          </a:bodyPr>
          <a:lstStyle/>
          <a:p>
            <a:pPr marL="843915">
              <a:lnSpc>
                <a:spcPct val="100000"/>
              </a:lnSpc>
              <a:spcBef>
                <a:spcPts val="1639"/>
              </a:spcBef>
            </a:pPr>
            <a:r>
              <a:rPr sz="1600" b="1" spc="-5" dirty="0">
                <a:solidFill>
                  <a:srgbClr val="FFFFFF"/>
                </a:solidFill>
                <a:latin typeface="AvenirNext LT Pro Bold"/>
                <a:cs typeface="AvenirNext LT Pro Bold"/>
              </a:rPr>
              <a:t>Understand</a:t>
            </a:r>
            <a:endParaRPr sz="1600">
              <a:latin typeface="AvenirNext LT Pro Bold"/>
              <a:cs typeface="AvenirNext LT Pro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55777" y="5095511"/>
            <a:ext cx="2254250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AvenirNext LT Pro Regular"/>
                <a:cs typeface="AvenirNext LT Pro Regular"/>
              </a:rPr>
              <a:t>Demonstrate</a:t>
            </a:r>
            <a:r>
              <a:rPr sz="1400" spc="1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strong</a:t>
            </a:r>
            <a:r>
              <a:rPr sz="1400" spc="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consumer</a:t>
            </a:r>
            <a:r>
              <a:rPr sz="1400" spc="30" dirty="0">
                <a:latin typeface="AvenirNext LT Pro Regular"/>
                <a:cs typeface="AvenirNext LT Pro Regular"/>
              </a:rPr>
              <a:t> </a:t>
            </a:r>
            <a:r>
              <a:rPr sz="1400" dirty="0">
                <a:latin typeface="AvenirNext LT Pro Regular"/>
                <a:cs typeface="AvenirNext LT Pro Regular"/>
              </a:rPr>
              <a:t>/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customer, </a:t>
            </a:r>
            <a:r>
              <a:rPr sz="1400" spc="-5" dirty="0">
                <a:latin typeface="AvenirNext LT Pro Regular"/>
                <a:cs typeface="AvenirNext LT Pro Regular"/>
              </a:rPr>
              <a:t>brand and </a:t>
            </a:r>
            <a:r>
              <a:rPr sz="1400" spc="-10" dirty="0">
                <a:latin typeface="AvenirNext LT Pro Regular"/>
                <a:cs typeface="AvenirNext LT Pro Regular"/>
              </a:rPr>
              <a:t>market </a:t>
            </a:r>
            <a:r>
              <a:rPr sz="1400" spc="-5" dirty="0">
                <a:latin typeface="AvenirNext LT Pro Regular"/>
                <a:cs typeface="AvenirNext LT Pro Regular"/>
              </a:rPr>
              <a:t> understanding </a:t>
            </a:r>
            <a:r>
              <a:rPr sz="1400" dirty="0">
                <a:latin typeface="AvenirNext LT Pro Regular"/>
                <a:cs typeface="AvenirNext LT Pro Regular"/>
              </a:rPr>
              <a:t>to </a:t>
            </a:r>
            <a:r>
              <a:rPr sz="1400" spc="-5" dirty="0">
                <a:latin typeface="AvenirNext LT Pro Regular"/>
                <a:cs typeface="AvenirNext LT Pro Regular"/>
              </a:rPr>
              <a:t>determine the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goals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necessary</a:t>
            </a:r>
            <a:r>
              <a:rPr sz="1400" spc="2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behaviour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change</a:t>
            </a:r>
            <a:endParaRPr sz="1400" dirty="0">
              <a:latin typeface="AvenirNext LT Pro Regular"/>
              <a:cs typeface="AvenirNext LT Pro Regular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427627" y="5095511"/>
            <a:ext cx="2270125" cy="1520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venirNext LT Pro Regular"/>
                <a:cs typeface="AvenirNext LT Pro Regular"/>
              </a:rPr>
              <a:t>Understand past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activities</a:t>
            </a:r>
            <a:r>
              <a:rPr sz="1400" spc="-1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and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performance </a:t>
            </a:r>
            <a:r>
              <a:rPr sz="1400" dirty="0">
                <a:latin typeface="AvenirNext LT Pro Regular"/>
                <a:cs typeface="AvenirNext LT Pro Regular"/>
              </a:rPr>
              <a:t>for </a:t>
            </a:r>
            <a:r>
              <a:rPr sz="1400" spc="-5" dirty="0">
                <a:latin typeface="AvenirNext LT Pro Regular"/>
                <a:cs typeface="AvenirNext LT Pro Regular"/>
              </a:rPr>
              <a:t>your brand and </a:t>
            </a:r>
            <a:r>
              <a:rPr sz="1400" spc="-28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other brands </a:t>
            </a:r>
            <a:r>
              <a:rPr sz="1400" dirty="0">
                <a:latin typeface="AvenirNext LT Pro Regular"/>
                <a:cs typeface="AvenirNext LT Pro Regular"/>
              </a:rPr>
              <a:t>to </a:t>
            </a:r>
            <a:r>
              <a:rPr sz="1400" spc="-5" dirty="0">
                <a:latin typeface="AvenirNext LT Pro Regular"/>
                <a:cs typeface="AvenirNext LT Pro Regular"/>
              </a:rPr>
              <a:t>set </a:t>
            </a:r>
            <a:r>
              <a:rPr sz="1400" spc="-10" dirty="0">
                <a:latin typeface="AvenirNext LT Pro Regular"/>
                <a:cs typeface="AvenirNext LT Pro Regular"/>
              </a:rPr>
              <a:t>realistic, </a:t>
            </a:r>
            <a:r>
              <a:rPr sz="1400" spc="-5" dirty="0">
                <a:latin typeface="AvenirNext LT Pro Regular"/>
                <a:cs typeface="AvenirNext LT Pro Regular"/>
              </a:rPr>
              <a:t>yet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ambitious, objectives and KPIs, 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including</a:t>
            </a:r>
            <a:r>
              <a:rPr sz="140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what</a:t>
            </a:r>
            <a:r>
              <a:rPr sz="1400" dirty="0">
                <a:latin typeface="AvenirNext LT Pro Regular"/>
                <a:cs typeface="AvenirNext LT Pro Regular"/>
              </a:rPr>
              <a:t> it</a:t>
            </a:r>
            <a:r>
              <a:rPr sz="1400" spc="-15" dirty="0">
                <a:latin typeface="AvenirNext LT Pro Regular"/>
                <a:cs typeface="AvenirNext LT Pro Regular"/>
              </a:rPr>
              <a:t> </a:t>
            </a:r>
            <a:r>
              <a:rPr sz="1400" spc="-5" dirty="0">
                <a:latin typeface="AvenirNext LT Pro Regular"/>
                <a:cs typeface="AvenirNext LT Pro Regular"/>
              </a:rPr>
              <a:t>will </a:t>
            </a:r>
            <a:r>
              <a:rPr sz="1400" spc="-10" dirty="0">
                <a:latin typeface="AvenirNext LT Pro Regular"/>
                <a:cs typeface="AvenirNext LT Pro Regular"/>
              </a:rPr>
              <a:t>take</a:t>
            </a:r>
            <a:endParaRPr sz="1400" dirty="0">
              <a:latin typeface="AvenirNext LT Pro Regular"/>
              <a:cs typeface="AvenirNext LT Pro Regular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AvenirNext LT Pro Regular"/>
                <a:cs typeface="AvenirNext LT Pro Regular"/>
              </a:rPr>
              <a:t>to</a:t>
            </a:r>
            <a:r>
              <a:rPr sz="1400" spc="-40" dirty="0">
                <a:latin typeface="AvenirNext LT Pro Regular"/>
                <a:cs typeface="AvenirNext LT Pro Regular"/>
              </a:rPr>
              <a:t> </a:t>
            </a:r>
            <a:r>
              <a:rPr sz="1400" spc="-10" dirty="0">
                <a:latin typeface="AvenirNext LT Pro Regular"/>
                <a:cs typeface="AvenirNext LT Pro Regular"/>
              </a:rPr>
              <a:t>break-even.</a:t>
            </a:r>
            <a:endParaRPr sz="1400" dirty="0">
              <a:latin typeface="AvenirNext LT Pro Regular"/>
              <a:cs typeface="AvenirNext LT Pro Regula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313131"/>
                </a:solidFill>
              </a:rPr>
              <a:t>SCORING</a:t>
            </a:r>
            <a:r>
              <a:rPr spc="-60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SECTION</a:t>
            </a:r>
            <a:r>
              <a:rPr spc="-50" dirty="0">
                <a:solidFill>
                  <a:srgbClr val="313131"/>
                </a:solidFill>
              </a:rPr>
              <a:t> </a:t>
            </a:r>
            <a:r>
              <a:rPr dirty="0">
                <a:solidFill>
                  <a:srgbClr val="313131"/>
                </a:solidFill>
              </a:rPr>
              <a:t>1: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8232" y="765912"/>
            <a:ext cx="6274435" cy="4893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CHALLENGE,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CONTEXT</a:t>
            </a:r>
            <a:r>
              <a:rPr sz="1900" b="1" spc="-5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&amp;</a:t>
            </a:r>
            <a:r>
              <a:rPr sz="1900" b="1" spc="5" dirty="0">
                <a:solidFill>
                  <a:srgbClr val="313131"/>
                </a:solidFill>
                <a:latin typeface="AvenirNext LT Pro Bold"/>
                <a:cs typeface="AvenirNext LT Pro Bold"/>
              </a:rPr>
              <a:t> </a:t>
            </a:r>
            <a:r>
              <a:rPr sz="1900" b="1" spc="-10" dirty="0">
                <a:solidFill>
                  <a:srgbClr val="313131"/>
                </a:solidFill>
                <a:latin typeface="AvenirNext LT Pro Bold"/>
                <a:cs typeface="AvenirNext LT Pro Bold"/>
              </a:rPr>
              <a:t>OBJECTIVES</a:t>
            </a:r>
            <a:endParaRPr sz="19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Questions</a:t>
            </a:r>
            <a:r>
              <a:rPr sz="1400" b="1" spc="-4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1A</a:t>
            </a:r>
            <a:r>
              <a:rPr sz="1400" b="1" spc="-50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dirty="0">
                <a:solidFill>
                  <a:srgbClr val="B4965A"/>
                </a:solidFill>
                <a:latin typeface="AvenirNext LT Pro Bold"/>
                <a:cs typeface="AvenirNext LT Pro Bold"/>
              </a:rPr>
              <a:t>-</a:t>
            </a:r>
            <a:r>
              <a:rPr sz="1400" b="1" spc="-2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 </a:t>
            </a:r>
            <a:r>
              <a:rPr sz="1400" b="1" spc="5" dirty="0">
                <a:solidFill>
                  <a:srgbClr val="B4965A"/>
                </a:solidFill>
                <a:latin typeface="AvenirNext LT Pro Bold"/>
                <a:cs typeface="AvenirNext LT Pro Bold"/>
              </a:rPr>
              <a:t>1C</a:t>
            </a:r>
            <a:endParaRPr sz="14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AvenirNext LT Pro Bold"/>
              <a:cs typeface="AvenirNext LT Pro Bold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AvenirNext LT Pro Bold"/>
                <a:cs typeface="AvenirNext LT Pro Bold"/>
              </a:rPr>
              <a:t>Connecting</a:t>
            </a:r>
            <a:r>
              <a:rPr sz="1800" b="1" spc="25" dirty="0">
                <a:latin typeface="AvenirNext LT Pro Bold"/>
                <a:cs typeface="AvenirNext LT Pro Bold"/>
              </a:rPr>
              <a:t> </a:t>
            </a:r>
            <a:r>
              <a:rPr sz="1800" b="1" spc="-5" dirty="0">
                <a:latin typeface="AvenirNext LT Pro Bold"/>
                <a:cs typeface="AvenirNext LT Pro Bold"/>
              </a:rPr>
              <a:t>Objectives</a:t>
            </a:r>
            <a:r>
              <a:rPr sz="1800" b="1" spc="15" dirty="0">
                <a:latin typeface="AvenirNext LT Pro Bold"/>
                <a:cs typeface="AvenirNext LT Pro Bold"/>
              </a:rPr>
              <a:t> </a:t>
            </a:r>
            <a:r>
              <a:rPr sz="1800" b="1" dirty="0">
                <a:latin typeface="AvenirNext LT Pro Bold"/>
                <a:cs typeface="AvenirNext LT Pro Bold"/>
              </a:rPr>
              <a:t>to</a:t>
            </a:r>
            <a:r>
              <a:rPr sz="1800" b="1" spc="-10" dirty="0">
                <a:latin typeface="AvenirNext LT Pro Bold"/>
                <a:cs typeface="AvenirNext LT Pro Bold"/>
              </a:rPr>
              <a:t> Strategy</a:t>
            </a:r>
            <a:endParaRPr sz="1800" dirty="0">
              <a:latin typeface="AvenirNext LT Pro Bold"/>
              <a:cs typeface="AvenirNext LT Pro Bold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 dirty="0">
              <a:latin typeface="AvenirNext LT Pro Bold"/>
              <a:cs typeface="AvenirNext LT Pro Bold"/>
            </a:endParaRPr>
          </a:p>
          <a:p>
            <a:pPr marL="1283335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Whole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company/division</a:t>
            </a:r>
            <a:r>
              <a:rPr sz="1800" spc="-20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goals</a:t>
            </a:r>
            <a:endParaRPr sz="1800" dirty="0">
              <a:latin typeface="AvenirNext LT Pro Regular"/>
              <a:cs typeface="AvenirNext LT Pro Regular"/>
            </a:endParaRPr>
          </a:p>
          <a:p>
            <a:pPr marL="1283335" marR="1598295">
              <a:lnSpc>
                <a:spcPct val="238899"/>
              </a:lnSpc>
              <a:spcBef>
                <a:spcPts val="5"/>
              </a:spcBef>
            </a:pPr>
            <a:r>
              <a:rPr sz="1800" dirty="0">
                <a:latin typeface="AvenirNext LT Pro Regular"/>
                <a:cs typeface="AvenirNext LT Pro Regular"/>
              </a:rPr>
              <a:t>Drives </a:t>
            </a:r>
            <a:r>
              <a:rPr sz="1800" spc="-5" dirty="0">
                <a:latin typeface="AvenirNext LT Pro Regular"/>
                <a:cs typeface="AvenirNext LT Pro Regular"/>
              </a:rPr>
              <a:t>of value </a:t>
            </a:r>
            <a:r>
              <a:rPr sz="1800" dirty="0">
                <a:latin typeface="AvenirNext LT Pro Regular"/>
                <a:cs typeface="AvenirNext LT Pro Regular"/>
              </a:rPr>
              <a:t>(business </a:t>
            </a:r>
            <a:r>
              <a:rPr sz="1800" spc="-5" dirty="0">
                <a:latin typeface="AvenirNext LT Pro Regular"/>
                <a:cs typeface="AvenirNext LT Pro Regular"/>
              </a:rPr>
              <a:t>model</a:t>
            </a:r>
            <a:r>
              <a:rPr sz="1800" spc="-5" dirty="0">
                <a:latin typeface="Century Gothic"/>
                <a:cs typeface="Century Gothic"/>
              </a:rPr>
              <a:t>) </a:t>
            </a:r>
            <a:r>
              <a:rPr sz="1800" spc="-484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AvenirNext LT Pro Regular"/>
                <a:cs typeface="AvenirNext LT Pro Regular"/>
              </a:rPr>
              <a:t>Where</a:t>
            </a:r>
            <a:r>
              <a:rPr sz="1800" spc="-1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5" dirty="0">
                <a:latin typeface="AvenirNext LT Pro Regular"/>
                <a:cs typeface="AvenirNext LT Pro Regular"/>
              </a:rPr>
              <a:t> play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priorities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 dirty="0">
              <a:latin typeface="AvenirNext LT Pro Regular"/>
              <a:cs typeface="AvenirNext LT Pro Regular"/>
            </a:endParaRPr>
          </a:p>
          <a:p>
            <a:pPr marL="1260475">
              <a:lnSpc>
                <a:spcPct val="100000"/>
              </a:lnSpc>
            </a:pPr>
            <a:r>
              <a:rPr sz="1800" spc="-5" dirty="0">
                <a:latin typeface="AvenirNext LT Pro Regular"/>
                <a:cs typeface="AvenirNext LT Pro Regular"/>
              </a:rPr>
              <a:t>How</a:t>
            </a:r>
            <a:r>
              <a:rPr sz="1800" spc="-30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to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win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priorities</a:t>
            </a:r>
            <a:r>
              <a:rPr sz="1800" spc="-3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(capabilities)</a:t>
            </a:r>
          </a:p>
          <a:p>
            <a:pPr marL="1260475" marR="5080">
              <a:lnSpc>
                <a:spcPts val="5430"/>
              </a:lnSpc>
              <a:spcBef>
                <a:spcPts val="355"/>
              </a:spcBef>
            </a:pPr>
            <a:r>
              <a:rPr sz="1800" spc="-10" dirty="0">
                <a:latin typeface="AvenirNext LT Pro Regular"/>
                <a:cs typeface="AvenirNext LT Pro Regular"/>
              </a:rPr>
              <a:t>Marketing (Brand/Category/Portfolio) </a:t>
            </a:r>
            <a:r>
              <a:rPr sz="1800" dirty="0">
                <a:latin typeface="AvenirNext LT Pro Regular"/>
                <a:cs typeface="AvenirNext LT Pro Regular"/>
              </a:rPr>
              <a:t>objectives </a:t>
            </a:r>
            <a:r>
              <a:rPr sz="1800" spc="-434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Customer</a:t>
            </a:r>
            <a:r>
              <a:rPr sz="1800" spc="-15" dirty="0">
                <a:latin typeface="AvenirNext LT Pro Regular"/>
                <a:cs typeface="AvenirNext LT Pro Regular"/>
              </a:rPr>
              <a:t> </a:t>
            </a:r>
            <a:r>
              <a:rPr sz="1800" spc="-5" dirty="0">
                <a:latin typeface="AvenirNext LT Pro Regular"/>
                <a:cs typeface="AvenirNext LT Pro Regular"/>
              </a:rPr>
              <a:t>(consumer)</a:t>
            </a:r>
            <a:r>
              <a:rPr sz="1800" spc="5" dirty="0">
                <a:latin typeface="AvenirNext LT Pro Regular"/>
                <a:cs typeface="AvenirNext LT Pro Regular"/>
              </a:rPr>
              <a:t> </a:t>
            </a:r>
            <a:r>
              <a:rPr sz="1800" dirty="0">
                <a:latin typeface="AvenirNext LT Pro Regular"/>
                <a:cs typeface="AvenirNext LT Pro Regular"/>
              </a:rPr>
              <a:t>objectives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174750" y="2087626"/>
            <a:ext cx="195580" cy="3519804"/>
            <a:chOff x="1174750" y="2087626"/>
            <a:chExt cx="195580" cy="3519804"/>
          </a:xfrm>
        </p:grpSpPr>
        <p:sp>
          <p:nvSpPr>
            <p:cNvPr id="5" name="object 5"/>
            <p:cNvSpPr/>
            <p:nvPr/>
          </p:nvSpPr>
          <p:spPr>
            <a:xfrm>
              <a:off x="1271775" y="2102358"/>
              <a:ext cx="3175" cy="3492500"/>
            </a:xfrm>
            <a:custGeom>
              <a:avLst/>
              <a:gdLst/>
              <a:ahLst/>
              <a:cxnLst/>
              <a:rect l="l" t="t" r="r" b="b"/>
              <a:pathLst>
                <a:path w="3175" h="3492500">
                  <a:moveTo>
                    <a:pt x="2959" y="0"/>
                  </a:moveTo>
                  <a:lnTo>
                    <a:pt x="0" y="3492042"/>
                  </a:lnTo>
                </a:path>
              </a:pathLst>
            </a:custGeom>
            <a:ln w="25399">
              <a:solidFill>
                <a:srgbClr val="B4965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7797" y="2771902"/>
              <a:ext cx="191008" cy="18186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7797" y="3443986"/>
              <a:ext cx="191008" cy="18186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7797" y="4074922"/>
              <a:ext cx="191008" cy="18186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7797" y="4740910"/>
              <a:ext cx="191008" cy="18186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4750" y="5417566"/>
              <a:ext cx="191007" cy="18186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9322" y="2087626"/>
              <a:ext cx="191008" cy="18186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ln w="57150">
          <a:solidFill>
            <a:srgbClr val="B4965A"/>
          </a:solidFill>
        </a:ln>
      </a:spPr>
      <a:bodyPr vert="horz" wrap="square" lIns="0" tIns="145415" rIns="0" bIns="0" rtlCol="0">
        <a:spAutoFit/>
      </a:bodyPr>
      <a:lstStyle>
        <a:defPPr marL="1479550" marR="1018540" indent="-455930" algn="l">
          <a:lnSpc>
            <a:spcPct val="100000"/>
          </a:lnSpc>
          <a:spcBef>
            <a:spcPts val="1145"/>
          </a:spcBef>
          <a:defRPr sz="1800" b="1" u="sng" spc="-10" dirty="0">
            <a:uFill>
              <a:solidFill>
                <a:srgbClr val="000000"/>
              </a:solidFill>
            </a:uFill>
            <a:latin typeface="AvenirNext LT Pro Bold"/>
            <a:cs typeface="AvenirNext LT Pro Bold"/>
            <a:hlinkClick xmlns:r="http://schemas.openxmlformats.org/officeDocument/2006/relationships" r:id="" action="ppaction://hlinksldjump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578E891B0A1048BAE150D71902721A" ma:contentTypeVersion="17" ma:contentTypeDescription="Create a new document." ma:contentTypeScope="" ma:versionID="ff642344360cd8ca9bf2db60cf5aadd4">
  <xsd:schema xmlns:xsd="http://www.w3.org/2001/XMLSchema" xmlns:xs="http://www.w3.org/2001/XMLSchema" xmlns:p="http://schemas.microsoft.com/office/2006/metadata/properties" xmlns:ns2="9c636a6a-bc4f-4c0a-89fc-d9fb467f1f3e" xmlns:ns3="738af4f3-9644-46d5-83d7-61134c8fb4c0" targetNamespace="http://schemas.microsoft.com/office/2006/metadata/properties" ma:root="true" ma:fieldsID="d2ab49153def0f492efc076b2f01c81d" ns2:_="" ns3:_="">
    <xsd:import namespace="9c636a6a-bc4f-4c0a-89fc-d9fb467f1f3e"/>
    <xsd:import namespace="738af4f3-9644-46d5-83d7-61134c8fb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36a6a-bc4f-4c0a-89fc-d9fb467f1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09efc7-97c4-4265-8a72-fed894b35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8af4f3-9644-46d5-83d7-61134c8fb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a905ee-c6a7-463f-86f5-a8acace2d29b}" ma:internalName="TaxCatchAll" ma:showField="CatchAllData" ma:web="738af4f3-9644-46d5-83d7-61134c8fb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8af4f3-9644-46d5-83d7-61134c8fb4c0" xsi:nil="true"/>
    <lcf76f155ced4ddcb4097134ff3c332f xmlns="9c636a6a-bc4f-4c0a-89fc-d9fb467f1f3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209C6F-7C4D-4CF1-877C-C3825B32CE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6764B0-B54E-47AC-9A7F-5A6BB16E3C14}"/>
</file>

<file path=customXml/itemProps3.xml><?xml version="1.0" encoding="utf-8"?>
<ds:datastoreItem xmlns:ds="http://schemas.openxmlformats.org/officeDocument/2006/customXml" ds:itemID="{84F057CB-83FC-40B1-A506-68841073B56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2963</Words>
  <Application>Microsoft Macintosh PowerPoint</Application>
  <PresentationFormat>Widescreen</PresentationFormat>
  <Paragraphs>383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AvenirNext LT Pro Bold</vt:lpstr>
      <vt:lpstr>AvenirNext LT Pro Regular</vt:lpstr>
      <vt:lpstr>Calibri</vt:lpstr>
      <vt:lpstr>Century Gothic</vt:lpstr>
      <vt:lpstr>Times New Roman</vt:lpstr>
      <vt:lpstr>Office Theme</vt:lpstr>
      <vt:lpstr>PowerPoint Presentation</vt:lpstr>
      <vt:lpstr>TABLE OF CONTENTS</vt:lpstr>
      <vt:lpstr>JUDGING PROCESS</vt:lpstr>
      <vt:lpstr>JUDGING PROCESS</vt:lpstr>
      <vt:lpstr>TOP ENTRY TIPS</vt:lpstr>
      <vt:lpstr>ENTRY GUIDANCE</vt:lpstr>
      <vt:lpstr>SCORING SECTION 1:</vt:lpstr>
      <vt:lpstr>SCORING SECTION 1:</vt:lpstr>
      <vt:lpstr>SCORING SECTION 1:</vt:lpstr>
      <vt:lpstr>SCORING SECTION 1:</vt:lpstr>
      <vt:lpstr>SCORING SECTION 1:</vt:lpstr>
      <vt:lpstr>SCORING SECTION 2:</vt:lpstr>
      <vt:lpstr>SCORING SECTION 2:</vt:lpstr>
      <vt:lpstr>SCORING SECTION 2:</vt:lpstr>
      <vt:lpstr>PowerPoint Presentation</vt:lpstr>
      <vt:lpstr>SCORING SECTION 2:</vt:lpstr>
      <vt:lpstr>SCORING SECTION 2:</vt:lpstr>
      <vt:lpstr>SCORING SECTION 2:</vt:lpstr>
      <vt:lpstr>SCORING SECTION 3:   iBRINGING THE STRATEGY &amp; IDEA TO LIFE (EXECUTION) Questions 3A - 3B + Creative Materials</vt:lpstr>
      <vt:lpstr>SCORING SECTION 3:   iBRINGING THE STRATEGY &amp; IDEA TO LIFE (EXECUTION) Questions 3A - 3B + Creative Materials</vt:lpstr>
      <vt:lpstr>SCORING SECTION 3:   iBRINGING THE STRATEGY &amp; IDEA TO LIFE (EXECUTION) Questions 3A - 3B + Creative Materials</vt:lpstr>
      <vt:lpstr>SCORING SECTION 4:</vt:lpstr>
      <vt:lpstr>Use the following questions to  help make choices</vt:lpstr>
      <vt:lpstr>PowerPoint Presentation</vt:lpstr>
      <vt:lpstr>SCORING SECTION 4:</vt:lpstr>
      <vt:lpstr>SCORING SECTION 4:</vt:lpstr>
      <vt:lpstr>SCORING SECTION 4: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Effective Entry Guide</dc:title>
  <dc:creator>Caitlin Sequira</dc:creator>
  <cp:lastModifiedBy>Tiffani Gautier</cp:lastModifiedBy>
  <cp:revision>7</cp:revision>
  <dcterms:created xsi:type="dcterms:W3CDTF">2021-09-30T21:34:55Z</dcterms:created>
  <dcterms:modified xsi:type="dcterms:W3CDTF">2023-09-13T16:36:16Z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2021-09-08T00:00:00Z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2021-09-30T00:00:00Z</vt:filetime>
  </property>
  <property fmtid="{D5CDD505-2E9C-101B-9397-08002B2CF9AE}" pid="5" name="ContentTypeId">
    <vt:lpwstr>0x01010015578E891B0A1048BAE150D71902721A</vt:lpwstr>
  </property>
</Properties>
</file>